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489" r:id="rId3"/>
    <p:sldId id="432" r:id="rId4"/>
    <p:sldId id="424" r:id="rId5"/>
    <p:sldId id="425" r:id="rId6"/>
    <p:sldId id="476" r:id="rId7"/>
    <p:sldId id="472" r:id="rId8"/>
    <p:sldId id="426" r:id="rId9"/>
    <p:sldId id="427" r:id="rId10"/>
    <p:sldId id="490" r:id="rId11"/>
    <p:sldId id="471" r:id="rId12"/>
    <p:sldId id="429" r:id="rId13"/>
    <p:sldId id="464" r:id="rId14"/>
    <p:sldId id="439" r:id="rId15"/>
    <p:sldId id="441" r:id="rId16"/>
    <p:sldId id="442" r:id="rId17"/>
    <p:sldId id="443" r:id="rId18"/>
    <p:sldId id="445" r:id="rId19"/>
    <p:sldId id="444" r:id="rId20"/>
    <p:sldId id="446" r:id="rId21"/>
    <p:sldId id="447" r:id="rId22"/>
    <p:sldId id="448" r:id="rId23"/>
    <p:sldId id="478" r:id="rId24"/>
    <p:sldId id="449" r:id="rId25"/>
    <p:sldId id="450" r:id="rId26"/>
    <p:sldId id="451" r:id="rId27"/>
    <p:sldId id="452" r:id="rId28"/>
    <p:sldId id="455" r:id="rId29"/>
    <p:sldId id="467" r:id="rId30"/>
    <p:sldId id="480" r:id="rId31"/>
    <p:sldId id="483" r:id="rId32"/>
    <p:sldId id="482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120" d="100"/>
          <a:sy n="120" d="100"/>
        </p:scale>
        <p:origin x="200" y="9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DBDF3-078E-774F-9873-8ACD8CAC304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91188-BD6E-A846-86BA-01DC28F55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35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D68CA65-7B1B-404E-87BC-72E610011F89}" type="slidenum">
              <a:rPr lang="en-US" sz="1200">
                <a:latin typeface="Calibri"/>
              </a:rPr>
              <a:pPr/>
              <a:t>2</a:t>
            </a:fld>
            <a:endParaRPr lang="en-US" sz="1200" dirty="0">
              <a:latin typeface="Calibri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C65AA-F82F-6C42-AE3B-1BC3E7162BC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0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C65AA-F82F-6C42-AE3B-1BC3E7162BC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73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C65AA-F82F-6C42-AE3B-1BC3E7162BC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56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C65AA-F82F-6C42-AE3B-1BC3E7162BC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8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C65AA-F82F-6C42-AE3B-1BC3E7162BC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5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38BDA8-C058-B342-94A9-8C3324467862}" type="slidenum">
              <a:rPr lang="en-US" sz="1200">
                <a:latin typeface="Calibri"/>
              </a:rPr>
              <a:pPr/>
              <a:t>4</a:t>
            </a:fld>
            <a:endParaRPr lang="en-US" sz="1200" dirty="0">
              <a:latin typeface="Calibri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5D836FA-2061-6A49-A09F-D7CB1B585482}" type="slidenum">
              <a:rPr lang="en-US" sz="1200">
                <a:latin typeface="Calibri"/>
              </a:rPr>
              <a:pPr/>
              <a:t>5</a:t>
            </a:fld>
            <a:endParaRPr lang="en-US" sz="1200" dirty="0">
              <a:latin typeface="Calibri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75B6489-50A9-2946-8ED0-E09B1AB271DD}" type="slidenum">
              <a:rPr lang="en-US" sz="1200">
                <a:latin typeface="Calibri"/>
              </a:rPr>
              <a:pPr/>
              <a:t>8</a:t>
            </a:fld>
            <a:endParaRPr lang="en-US" sz="1200" dirty="0">
              <a:latin typeface="Calibri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7BA4B10-A69A-C849-B997-A5434C34F8FD}" type="slidenum">
              <a:rPr lang="en-US" sz="1200">
                <a:latin typeface="Calibri"/>
              </a:rPr>
              <a:pPr/>
              <a:t>9</a:t>
            </a:fld>
            <a:endParaRPr lang="en-US" sz="1200" dirty="0">
              <a:latin typeface="Calibri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7BA4B10-A69A-C849-B997-A5434C34F8FD}" type="slidenum">
              <a:rPr lang="en-US" sz="1200">
                <a:latin typeface="Calibri"/>
              </a:rPr>
              <a:pPr/>
              <a:t>10</a:t>
            </a:fld>
            <a:endParaRPr lang="en-US" sz="1200" dirty="0">
              <a:latin typeface="Calibri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9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2BB8B02-5F02-F140-8F9D-8D6C6FF29A64}" type="slidenum">
              <a:rPr lang="en-US" sz="1200">
                <a:latin typeface="Calibri"/>
              </a:rPr>
              <a:pPr/>
              <a:t>12</a:t>
            </a:fld>
            <a:endParaRPr lang="en-US" sz="1200" dirty="0">
              <a:latin typeface="Calibri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7425" y="517525"/>
            <a:ext cx="4691063" cy="2640013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8" y="3328988"/>
            <a:ext cx="6880225" cy="315595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2C65AA-F82F-6C42-AE3B-1BC3E7162BC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4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38745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F5091-9633-314E-BD60-EE6D1324E3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3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07351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99795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1426"/>
            <a:ext cx="4038600" cy="31733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97255"/>
            <a:ext cx="4040188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1989969"/>
            <a:ext cx="4040188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97255"/>
            <a:ext cx="4041775" cy="43620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9969"/>
            <a:ext cx="4041775" cy="26940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0580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5355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41080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9122"/>
            <a:ext cx="3008313" cy="7773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79122"/>
            <a:ext cx="5111750" cy="39155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9519"/>
            <a:ext cx="3008313" cy="2985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3734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58517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17648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8357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02644"/>
            <a:ext cx="8229600" cy="644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0179"/>
            <a:ext cx="8229600" cy="298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C41C-A487-0C45-A261-16903102544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URL</a:t>
            </a:r>
          </a:p>
        </p:txBody>
      </p:sp>
      <p:pic>
        <p:nvPicPr>
          <p:cNvPr id="7" name="Picture 6" descr="MD-flag-background-ppt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71500"/>
          </a:xfrm>
          <a:prstGeom prst="rect">
            <a:avLst/>
          </a:prstGeom>
        </p:spPr>
      </p:pic>
      <p:pic>
        <p:nvPicPr>
          <p:cNvPr id="8" name="Picture 7" descr="UMBC-primary-logo-CMYK-on-black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7" y="86177"/>
            <a:ext cx="1749252" cy="402989"/>
          </a:xfrm>
          <a:prstGeom prst="rect">
            <a:avLst/>
          </a:prstGeom>
        </p:spPr>
      </p:pic>
      <p:pic>
        <p:nvPicPr>
          <p:cNvPr id="10" name="Picture 9" descr="corner-element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18" y="3901058"/>
            <a:ext cx="1224081" cy="124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9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bit.ly/471kmea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CMSC 471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ML: Clustering</a:t>
            </a:r>
          </a:p>
        </p:txBody>
      </p:sp>
    </p:spTree>
    <p:extLst>
      <p:ext uri="{BB962C8B-B14F-4D97-AF65-F5344CB8AC3E}">
        <p14:creationId xmlns:p14="http://schemas.microsoft.com/office/powerpoint/2010/main" val="268940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8"/>
          <p:cNvSpPr>
            <a:spLocks noGrp="1" noRot="1" noChangeArrowheads="1"/>
          </p:cNvSpPr>
          <p:nvPr>
            <p:ph type="title"/>
          </p:nvPr>
        </p:nvSpPr>
        <p:spPr>
          <a:xfrm>
            <a:off x="1438603" y="575441"/>
            <a:ext cx="6172200" cy="72032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K-Means Clustering</a:t>
            </a:r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1536152" y="1371599"/>
            <a:ext cx="3117056" cy="371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17885" indent="-217885"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K-Means ( k , data )</a:t>
            </a:r>
          </a:p>
          <a:p>
            <a:pPr marL="217885" indent="-217885">
              <a:buFontTx/>
              <a:buChar char="•"/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Randomly choose k cluster center locations (centroids)</a:t>
            </a:r>
          </a:p>
          <a:p>
            <a:pPr marL="217885" indent="-217885">
              <a:buFontTx/>
              <a:buChar char="•"/>
              <a:defRPr/>
            </a:pPr>
            <a:r>
              <a:rPr lang="en-US" sz="2100" dirty="0">
                <a:latin typeface="Garamond" charset="0"/>
              </a:rPr>
              <a:t>Loop until convergence</a:t>
            </a:r>
          </a:p>
          <a:p>
            <a:pPr marL="600075" lvl="1" indent="-210741">
              <a:buFontTx/>
              <a:buChar char="•"/>
              <a:defRPr/>
            </a:pPr>
            <a:r>
              <a:rPr lang="en-US" sz="1350" dirty="0">
                <a:solidFill>
                  <a:srgbClr val="7F7F7F"/>
                </a:solidFill>
                <a:latin typeface="Garamond" charset="0"/>
              </a:rPr>
              <a:t>Assign each point to the cluster of the closest centroid</a:t>
            </a:r>
          </a:p>
          <a:p>
            <a:pPr marL="600075" lvl="1" indent="-210741">
              <a:buFontTx/>
              <a:buChar char="•"/>
              <a:defRPr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Garamond" charset="0"/>
              </a:rPr>
              <a:t>Re-estimate the cluster centroids based on the data assigned to each</a:t>
            </a:r>
          </a:p>
          <a:p>
            <a:pPr marL="257175" indent="-210741">
              <a:buFontTx/>
              <a:buChar char="•"/>
              <a:defRPr/>
            </a:pPr>
            <a:r>
              <a:rPr 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charset="0"/>
              </a:rPr>
              <a:t>Convergence: no point is assigned to a different cluster</a:t>
            </a:r>
          </a:p>
          <a:p>
            <a:pPr marL="46434">
              <a:defRPr/>
            </a:pPr>
            <a:endParaRPr lang="en-US" sz="1350" dirty="0">
              <a:solidFill>
                <a:srgbClr val="7F7F7F"/>
              </a:solidFill>
              <a:latin typeface="Garamond" charset="0"/>
            </a:endParaRPr>
          </a:p>
        </p:txBody>
      </p:sp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39F06ED7-EF45-A6B0-7617-A74C24D8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12" y="1371599"/>
            <a:ext cx="3490138" cy="35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5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582A-35DA-0247-BA73-24824118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216" y="953814"/>
            <a:ext cx="6156434" cy="360636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k-means: </a:t>
            </a:r>
            <a:r>
              <a:rPr lang="en-US" dirty="0">
                <a:hlinkClick r:id="rId2"/>
              </a:rPr>
              <a:t>http://bit.ly/471kmean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60BE599-DBE8-D547-BD89-71242F17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16" y="1539402"/>
            <a:ext cx="6156434" cy="36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1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485900" y="490940"/>
            <a:ext cx="6172200" cy="841246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Problems with K-Means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448" y="1332186"/>
            <a:ext cx="7177252" cy="369701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Only works for numeric data (typically reals)</a:t>
            </a:r>
          </a:p>
          <a:p>
            <a:r>
              <a:rPr lang="en-US" sz="2400" b="1" i="1" dirty="0">
                <a:ea typeface="ＭＳ Ｐゴシック" charset="0"/>
                <a:cs typeface="ＭＳ Ｐゴシック" charset="0"/>
              </a:rPr>
              <a:t>Very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sensitive to the initial points</a:t>
            </a:r>
          </a:p>
          <a:p>
            <a:pPr lvl="1"/>
            <a:r>
              <a:rPr lang="en-US" sz="2100" b="1" dirty="0">
                <a:ea typeface="ＭＳ Ｐゴシック" charset="0"/>
              </a:rPr>
              <a:t>fix: </a:t>
            </a:r>
            <a:r>
              <a:rPr lang="en-US" sz="2100" dirty="0">
                <a:ea typeface="ＭＳ Ｐゴシック" charset="0"/>
              </a:rPr>
              <a:t>Do many runs, each with different initial centroids</a:t>
            </a:r>
          </a:p>
          <a:p>
            <a:pPr lvl="1"/>
            <a:r>
              <a:rPr lang="en-US" sz="2100" b="1" dirty="0">
                <a:ea typeface="ＭＳ Ｐゴシック" charset="0"/>
              </a:rPr>
              <a:t>fix: </a:t>
            </a:r>
            <a:r>
              <a:rPr lang="en-US" sz="2100" dirty="0">
                <a:ea typeface="ＭＳ Ｐゴシック" charset="0"/>
              </a:rPr>
              <a:t>Seed centroids with non-random method, e.g., </a:t>
            </a:r>
            <a:r>
              <a:rPr lang="en-US" sz="2100" b="1" dirty="0">
                <a:ea typeface="ＭＳ Ｐゴシック" charset="0"/>
              </a:rPr>
              <a:t>farthest-first</a:t>
            </a:r>
            <a:r>
              <a:rPr lang="en-US" sz="2100" dirty="0">
                <a:ea typeface="ＭＳ Ｐゴシック" charset="0"/>
              </a:rPr>
              <a:t> sampling</a:t>
            </a:r>
          </a:p>
          <a:p>
            <a:r>
              <a:rPr lang="en-US" sz="2400" dirty="0">
                <a:ea typeface="ＭＳ Ｐゴシック" charset="0"/>
              </a:rPr>
              <a:t>Sensitive to outliers</a:t>
            </a:r>
            <a:endParaRPr lang="en-US" sz="2100" b="1" dirty="0">
              <a:ea typeface="ＭＳ Ｐゴシック" charset="0"/>
            </a:endParaRPr>
          </a:p>
          <a:p>
            <a:pPr lvl="1"/>
            <a:r>
              <a:rPr lang="en-US" sz="2100" b="1" dirty="0">
                <a:ea typeface="ＭＳ Ｐゴシック" charset="0"/>
              </a:rPr>
              <a:t>E.g.: find three </a:t>
            </a:r>
          </a:p>
          <a:p>
            <a:pPr lvl="1"/>
            <a:r>
              <a:rPr lang="en-US" sz="2100" b="1" dirty="0">
                <a:ea typeface="ＭＳ Ｐゴシック" charset="0"/>
              </a:rPr>
              <a:t>fix: </a:t>
            </a:r>
            <a:r>
              <a:rPr lang="en-US" sz="2100" dirty="0">
                <a:ea typeface="ＭＳ Ｐゴシック" charset="0"/>
              </a:rPr>
              <a:t>identify and remove outliers</a:t>
            </a:r>
            <a:endParaRPr lang="en-US" sz="2400" dirty="0">
              <a:ea typeface="ＭＳ Ｐゴシック" charset="0"/>
            </a:endParaRP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Must manually choose k</a:t>
            </a:r>
          </a:p>
          <a:p>
            <a:pPr lvl="1"/>
            <a:r>
              <a:rPr lang="en-US" sz="2100" dirty="0">
                <a:ea typeface="ＭＳ Ｐゴシック" charset="0"/>
              </a:rPr>
              <a:t>Learn optimal k using some performance measure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4CAE-1E9F-0049-AA3E-4BBD0A11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(2)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A405F-0F06-8346-88D7-186AC484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75" y="1509548"/>
            <a:ext cx="5829300" cy="3429000"/>
          </a:xfrm>
        </p:spPr>
        <p:txBody>
          <a:bodyPr/>
          <a:lstStyle/>
          <a:p>
            <a:r>
              <a:rPr lang="en-US" sz="2400" b="1" dirty="0"/>
              <a:t>Agglomerative</a:t>
            </a:r>
          </a:p>
          <a:p>
            <a:pPr lvl="1"/>
            <a:r>
              <a:rPr lang="en-US" sz="2400" b="1" dirty="0"/>
              <a:t>Bottom-up </a:t>
            </a:r>
            <a:r>
              <a:rPr lang="en-US" sz="2400" dirty="0"/>
              <a:t>approach: elements start as individual clusters &amp; clusters are merged as one moves up the hierarchy</a:t>
            </a:r>
          </a:p>
          <a:p>
            <a:r>
              <a:rPr lang="en-US" sz="2400" b="1" dirty="0"/>
              <a:t>Divisive</a:t>
            </a:r>
          </a:p>
          <a:p>
            <a:pPr lvl="1"/>
            <a:r>
              <a:rPr lang="en-US" sz="2400" b="1" dirty="0"/>
              <a:t>Top-down </a:t>
            </a:r>
            <a:r>
              <a:rPr lang="en-US" sz="2400" dirty="0"/>
              <a:t>approach: elements start as a single cluster &amp; clusters are split as one moves down the hierarchy</a:t>
            </a:r>
          </a:p>
          <a:p>
            <a:endParaRPr lang="en-US" sz="2400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962BB6E0-1BFE-A742-94C4-33E4CA576A9D}"/>
              </a:ext>
            </a:extLst>
          </p:cNvPr>
          <p:cNvSpPr/>
          <p:nvPr/>
        </p:nvSpPr>
        <p:spPr bwMode="auto">
          <a:xfrm>
            <a:off x="7229475" y="3457575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E0F97CC-5AE2-F849-9265-52EE8FAF438F}"/>
              </a:ext>
            </a:extLst>
          </p:cNvPr>
          <p:cNvSpPr/>
          <p:nvPr/>
        </p:nvSpPr>
        <p:spPr bwMode="auto">
          <a:xfrm rot="10800000">
            <a:off x="7229475" y="2000250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6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78631"/>
            <a:ext cx="6115050" cy="857250"/>
          </a:xfrm>
        </p:spPr>
        <p:txBody>
          <a:bodyPr/>
          <a:lstStyle/>
          <a:p>
            <a:r>
              <a:rPr lang="en-US" sz="3300" dirty="0"/>
              <a:t>Hierarchical clustering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335881"/>
            <a:ext cx="5657850" cy="363616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Need not specify number of clusters</a:t>
            </a:r>
          </a:p>
          <a:p>
            <a:r>
              <a:rPr lang="en-US" sz="2400" dirty="0"/>
              <a:t>Good for data visualization</a:t>
            </a:r>
          </a:p>
          <a:p>
            <a:pPr marL="352425" lvl="1" indent="-214313"/>
            <a:r>
              <a:rPr lang="en-US" sz="2400" dirty="0"/>
              <a:t>See how data points interact at many levels</a:t>
            </a:r>
          </a:p>
          <a:p>
            <a:pPr marL="352425" lvl="1" indent="-214313"/>
            <a:r>
              <a:rPr lang="en-US" sz="2400" dirty="0"/>
              <a:t>Can view data at multiple granularity levels</a:t>
            </a:r>
          </a:p>
          <a:p>
            <a:pPr marL="352425" lvl="1" indent="-214313"/>
            <a:r>
              <a:rPr lang="en-US" sz="2400" dirty="0"/>
              <a:t>Understand how all points interact</a:t>
            </a:r>
          </a:p>
          <a:p>
            <a:r>
              <a:rPr lang="en-US" sz="2400" dirty="0"/>
              <a:t>Specifies all of the K </a:t>
            </a:r>
            <a:r>
              <a:rPr lang="en-US" sz="2400" dirty="0" err="1"/>
              <a:t>clusterings</a:t>
            </a:r>
            <a:r>
              <a:rPr lang="en-US" sz="2400" dirty="0"/>
              <a:t>/partitions</a:t>
            </a:r>
          </a:p>
        </p:txBody>
      </p:sp>
    </p:spTree>
    <p:extLst>
      <p:ext uri="{BB962C8B-B14F-4D97-AF65-F5344CB8AC3E}">
        <p14:creationId xmlns:p14="http://schemas.microsoft.com/office/powerpoint/2010/main" val="14730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04" y="541940"/>
            <a:ext cx="7313229" cy="857250"/>
          </a:xfrm>
        </p:spPr>
        <p:txBody>
          <a:bodyPr>
            <a:normAutofit/>
          </a:bodyPr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931" y="1316421"/>
            <a:ext cx="6712169" cy="3456590"/>
          </a:xfrm>
        </p:spPr>
        <p:txBody>
          <a:bodyPr>
            <a:normAutofit fontScale="92500" lnSpcReduction="10000"/>
          </a:bodyPr>
          <a:lstStyle/>
          <a:p>
            <a:r>
              <a:rPr lang="en-US" sz="2100" dirty="0"/>
              <a:t>Top-down technique to find best partitioning of data, generally exponential in time</a:t>
            </a:r>
          </a:p>
          <a:p>
            <a:r>
              <a:rPr lang="en-US" sz="2100" dirty="0"/>
              <a:t>Common approach:</a:t>
            </a:r>
          </a:p>
          <a:p>
            <a:pPr lvl="1"/>
            <a:r>
              <a:rPr lang="en-US" sz="2100" dirty="0"/>
              <a:t>Let </a:t>
            </a:r>
            <a:r>
              <a:rPr lang="en-US" sz="2100" b="1" dirty="0"/>
              <a:t>C</a:t>
            </a:r>
            <a:r>
              <a:rPr lang="en-US" sz="2100" dirty="0"/>
              <a:t> be a set of clusters</a:t>
            </a:r>
          </a:p>
          <a:p>
            <a:pPr lvl="1"/>
            <a:r>
              <a:rPr lang="en-US" sz="2100" dirty="0"/>
              <a:t>Initialize </a:t>
            </a:r>
            <a:r>
              <a:rPr lang="en-US" sz="2100" b="1" dirty="0"/>
              <a:t>C</a:t>
            </a:r>
            <a:r>
              <a:rPr lang="en-US" sz="2100" dirty="0"/>
              <a:t> to be a one-clustering of data</a:t>
            </a:r>
          </a:p>
          <a:p>
            <a:pPr lvl="1"/>
            <a:r>
              <a:rPr lang="en-US" sz="2100" dirty="0"/>
              <a:t>While there exists a cluster </a:t>
            </a:r>
            <a:r>
              <a:rPr lang="en-US" sz="2100" i="1" dirty="0" err="1"/>
              <a:t>c</a:t>
            </a:r>
            <a:r>
              <a:rPr lang="en-US" sz="2100" dirty="0"/>
              <a:t> in </a:t>
            </a:r>
            <a:r>
              <a:rPr lang="en-US" sz="2100" b="1" dirty="0"/>
              <a:t>C</a:t>
            </a:r>
            <a:endParaRPr lang="en-US" sz="2100" dirty="0"/>
          </a:p>
          <a:p>
            <a:pPr lvl="2"/>
            <a:r>
              <a:rPr lang="en-US" sz="2100" dirty="0"/>
              <a:t>remove </a:t>
            </a:r>
            <a:r>
              <a:rPr lang="en-US" sz="2100" i="1" dirty="0" err="1"/>
              <a:t>c</a:t>
            </a:r>
            <a:r>
              <a:rPr lang="en-US" sz="2100" dirty="0"/>
              <a:t> from </a:t>
            </a:r>
            <a:r>
              <a:rPr lang="en-US" sz="2100" b="1" dirty="0"/>
              <a:t>C</a:t>
            </a:r>
            <a:endParaRPr lang="en-US" sz="2100" dirty="0"/>
          </a:p>
          <a:p>
            <a:pPr lvl="2"/>
            <a:r>
              <a:rPr lang="en-US" sz="2100" dirty="0"/>
              <a:t>partition </a:t>
            </a:r>
            <a:r>
              <a:rPr lang="en-US" sz="2100" i="1" dirty="0"/>
              <a:t>c</a:t>
            </a:r>
            <a:r>
              <a:rPr lang="en-US" sz="2100" dirty="0"/>
              <a:t> into 2 clusters (</a:t>
            </a:r>
            <a:r>
              <a:rPr lang="en-US" sz="2100" i="1" dirty="0"/>
              <a:t>c</a:t>
            </a:r>
            <a:r>
              <a:rPr lang="en-US" sz="2100" i="1" baseline="-25000" dirty="0"/>
              <a:t>1</a:t>
            </a:r>
            <a:r>
              <a:rPr lang="en-US" sz="2100" dirty="0"/>
              <a:t> and </a:t>
            </a:r>
            <a:r>
              <a:rPr lang="en-US" sz="2100" i="1" dirty="0"/>
              <a:t>c</a:t>
            </a:r>
            <a:r>
              <a:rPr lang="en-US" sz="2100" i="1" baseline="-25000" dirty="0"/>
              <a:t>2</a:t>
            </a:r>
            <a:r>
              <a:rPr lang="en-US" sz="2100" i="1" dirty="0"/>
              <a:t> ) </a:t>
            </a:r>
            <a:r>
              <a:rPr lang="en-US" sz="2100" dirty="0"/>
              <a:t>using a flat clustering algorithm (e.g., k-means)</a:t>
            </a:r>
          </a:p>
          <a:p>
            <a:pPr lvl="2"/>
            <a:r>
              <a:rPr lang="en-US" sz="2100" dirty="0"/>
              <a:t>Add to </a:t>
            </a:r>
            <a:r>
              <a:rPr lang="en-US" sz="2100" i="1" dirty="0"/>
              <a:t>c</a:t>
            </a:r>
            <a:r>
              <a:rPr lang="en-US" sz="2100" i="1" baseline="-25000" dirty="0"/>
              <a:t>1</a:t>
            </a:r>
            <a:r>
              <a:rPr lang="en-US" sz="2100" dirty="0"/>
              <a:t> and </a:t>
            </a:r>
            <a:r>
              <a:rPr lang="en-US" sz="2100" i="1" dirty="0"/>
              <a:t>c</a:t>
            </a:r>
            <a:r>
              <a:rPr lang="en-US" sz="2100" i="1" baseline="-25000" dirty="0"/>
              <a:t>2</a:t>
            </a:r>
            <a:r>
              <a:rPr lang="en-US" sz="2100" dirty="0"/>
              <a:t> </a:t>
            </a:r>
            <a:r>
              <a:rPr lang="en-US" sz="2100" b="1" dirty="0"/>
              <a:t>C</a:t>
            </a:r>
          </a:p>
          <a:p>
            <a:r>
              <a:rPr lang="en-US" sz="2100" dirty="0"/>
              <a:t>Bisecting </a:t>
            </a:r>
            <a:r>
              <a:rPr lang="en-US" sz="2100" dirty="0" err="1"/>
              <a:t>k</a:t>
            </a:r>
            <a:r>
              <a:rPr lang="en-US" sz="2100" dirty="0"/>
              <a:t>-means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706D414-A472-3E49-A82C-4E7EC187FE10}"/>
              </a:ext>
            </a:extLst>
          </p:cNvPr>
          <p:cNvSpPr/>
          <p:nvPr/>
        </p:nvSpPr>
        <p:spPr bwMode="auto">
          <a:xfrm>
            <a:off x="7494533" y="644416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2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581354"/>
            <a:ext cx="5829300" cy="857250"/>
          </a:xfrm>
        </p:spPr>
        <p:txBody>
          <a:bodyPr/>
          <a:lstStyle/>
          <a:p>
            <a:r>
              <a:rPr lang="en-US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1815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5244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7530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35300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81020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6387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23870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4101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7530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49600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7817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4388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5531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896054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B41C3C6-4A1E-7549-B262-7D9A873A6FD3}"/>
              </a:ext>
            </a:extLst>
          </p:cNvPr>
          <p:cNvSpPr/>
          <p:nvPr/>
        </p:nvSpPr>
        <p:spPr bwMode="auto">
          <a:xfrm>
            <a:off x="7315200" y="581354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8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589237"/>
            <a:ext cx="5829300" cy="857250"/>
          </a:xfrm>
        </p:spPr>
        <p:txBody>
          <a:bodyPr/>
          <a:lstStyle/>
          <a:p>
            <a:r>
              <a:rPr lang="en-US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1894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5323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7609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36088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81808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6466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24658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4180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7609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50388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7896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4467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5610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903937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771650" y="1675087"/>
            <a:ext cx="4286250" cy="302895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BF05A-E952-0D40-92C8-D32FA7EEFA9C}"/>
              </a:ext>
            </a:extLst>
          </p:cNvPr>
          <p:cNvSpPr txBox="1"/>
          <p:nvPr/>
        </p:nvSpPr>
        <p:spPr>
          <a:xfrm>
            <a:off x="6277515" y="3989662"/>
            <a:ext cx="194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</a:rPr>
              <a:t>start with one cluster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599796A-0CCC-8B48-B630-5C795DE9047C}"/>
              </a:ext>
            </a:extLst>
          </p:cNvPr>
          <p:cNvSpPr/>
          <p:nvPr/>
        </p:nvSpPr>
        <p:spPr bwMode="auto">
          <a:xfrm>
            <a:off x="7315200" y="589237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92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557706"/>
            <a:ext cx="5829300" cy="857250"/>
          </a:xfrm>
        </p:spPr>
        <p:txBody>
          <a:bodyPr/>
          <a:lstStyle/>
          <a:p>
            <a:r>
              <a:rPr lang="en-US" sz="3300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1579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5008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7294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32935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78655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6151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21505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3865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7294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47235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7581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4152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5295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872406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71650" y="1643556"/>
            <a:ext cx="4286250" cy="30289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16200000" flipH="1">
            <a:off x="2600325" y="2700831"/>
            <a:ext cx="2971800" cy="8572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493E47-3F92-F040-AF44-37B77DF443E4}"/>
              </a:ext>
            </a:extLst>
          </p:cNvPr>
          <p:cNvSpPr txBox="1"/>
          <p:nvPr/>
        </p:nvSpPr>
        <p:spPr>
          <a:xfrm>
            <a:off x="5527920" y="3331446"/>
            <a:ext cx="3486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/>
              </a:rPr>
              <a:t>use flat clustering to</a:t>
            </a:r>
            <a:br>
              <a:rPr lang="en-US" sz="2400" dirty="0">
                <a:latin typeface="Calibri"/>
              </a:rPr>
            </a:br>
            <a:r>
              <a:rPr lang="en-US" sz="2400" dirty="0">
                <a:latin typeface="Calibri"/>
              </a:rPr>
              <a:t>split into two clusters (e.g., using K-means with k=2)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69D863F-5BDE-4E41-879F-19AA9D330A47}"/>
              </a:ext>
            </a:extLst>
          </p:cNvPr>
          <p:cNvSpPr/>
          <p:nvPr/>
        </p:nvSpPr>
        <p:spPr bwMode="auto">
          <a:xfrm>
            <a:off x="7315200" y="557706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1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596753"/>
            <a:ext cx="5829300" cy="857250"/>
          </a:xfrm>
        </p:spPr>
        <p:txBody>
          <a:bodyPr/>
          <a:lstStyle/>
          <a:p>
            <a:r>
              <a:rPr lang="en-US" sz="3300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1969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5398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7684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36840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82560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6541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25410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4255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7684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51140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7971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4542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5685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911453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228850" y="1854053"/>
            <a:ext cx="1714500" cy="26289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057650" y="1968353"/>
            <a:ext cx="1543050" cy="245745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71650" y="1682603"/>
            <a:ext cx="4286250" cy="30289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39162AE-6DA5-9541-BEDB-A5B27DF73277}"/>
              </a:ext>
            </a:extLst>
          </p:cNvPr>
          <p:cNvSpPr/>
          <p:nvPr/>
        </p:nvSpPr>
        <p:spPr bwMode="auto">
          <a:xfrm>
            <a:off x="7315200" y="596753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3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568668" y="516320"/>
            <a:ext cx="5829300" cy="85725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Unsupervised Learning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70348" y="1373570"/>
            <a:ext cx="7579969" cy="35531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50" dirty="0">
                <a:ea typeface="ＭＳ Ｐゴシック" charset="0"/>
                <a:cs typeface="ＭＳ Ｐゴシック" charset="0"/>
              </a:rPr>
              <a:t>Supervised learning used labeled data pairs (x, y) to learn a function f : </a:t>
            </a:r>
            <a:r>
              <a:rPr lang="en-US" sz="2250" dirty="0" err="1">
                <a:ea typeface="ＭＳ Ｐゴシック" charset="0"/>
                <a:cs typeface="ＭＳ Ｐゴシック" charset="0"/>
              </a:rPr>
              <a:t>X→y</a:t>
            </a:r>
            <a:endParaRPr lang="en-US" sz="225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250" dirty="0">
                <a:ea typeface="ＭＳ Ｐゴシック" charset="0"/>
                <a:cs typeface="ＭＳ Ｐゴシック" charset="0"/>
              </a:rPr>
              <a:t>But, what if we don</a:t>
            </a:r>
            <a:r>
              <a:rPr lang="en-US" sz="2250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250" dirty="0">
                <a:ea typeface="ＭＳ Ｐゴシック" charset="0"/>
                <a:cs typeface="ＭＳ Ｐゴシック" charset="0"/>
              </a:rPr>
              <a:t>t have labels?</a:t>
            </a:r>
          </a:p>
          <a:p>
            <a:pPr>
              <a:lnSpc>
                <a:spcPct val="90000"/>
              </a:lnSpc>
              <a:defRPr/>
            </a:pPr>
            <a:r>
              <a:rPr kumimoji="0" lang="en-US" sz="225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No labels = </a:t>
            </a:r>
            <a:r>
              <a:rPr kumimoji="0" lang="en-US" sz="2250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unsupervised learning</a:t>
            </a:r>
          </a:p>
          <a:p>
            <a:pPr>
              <a:lnSpc>
                <a:spcPct val="90000"/>
              </a:lnSpc>
              <a:defRPr/>
            </a:pPr>
            <a:r>
              <a:rPr kumimoji="0" lang="en-US" sz="225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Only some points are labeled = </a:t>
            </a:r>
            <a:r>
              <a:rPr kumimoji="0" lang="en-US" sz="2250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semi-supervised learning</a:t>
            </a:r>
          </a:p>
          <a:p>
            <a:pPr lvl="1">
              <a:lnSpc>
                <a:spcPct val="90000"/>
              </a:lnSpc>
              <a:defRPr/>
            </a:pPr>
            <a:r>
              <a:rPr kumimoji="0" lang="en-US" sz="225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+mn-cs"/>
              </a:rPr>
              <a:t>Getting labels is expensive, so we only get a few</a:t>
            </a:r>
          </a:p>
          <a:p>
            <a:pPr>
              <a:lnSpc>
                <a:spcPct val="90000"/>
              </a:lnSpc>
              <a:defRPr/>
            </a:pPr>
            <a:r>
              <a:rPr kumimoji="0" lang="en-US" sz="2250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Clustering</a:t>
            </a:r>
            <a:r>
              <a:rPr kumimoji="0" lang="en-US" sz="225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 is the unsupervised grouping of data points based on similarity</a:t>
            </a:r>
          </a:p>
          <a:p>
            <a:pPr>
              <a:lnSpc>
                <a:spcPct val="90000"/>
              </a:lnSpc>
              <a:defRPr/>
            </a:pPr>
            <a:r>
              <a:rPr kumimoji="0" lang="en-US" sz="2250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It can be used for </a:t>
            </a:r>
            <a:r>
              <a:rPr kumimoji="0" lang="en-US" sz="2250" b="1" strike="noStrike" kern="1200" cap="none" spc="0" normalizeH="0" noProof="0" dirty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ＭＳ Ｐゴシック" charset="0"/>
              </a:rPr>
              <a:t>knowledge discovery</a:t>
            </a:r>
            <a:endParaRPr lang="en-US" sz="225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85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586120"/>
            <a:ext cx="5829300" cy="857250"/>
          </a:xfrm>
        </p:spPr>
        <p:txBody>
          <a:bodyPr/>
          <a:lstStyle/>
          <a:p>
            <a:r>
              <a:rPr lang="en-US" sz="3300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1863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5292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7578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35777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81497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6435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24347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4149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7578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50077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7865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4436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5579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90082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71650" y="1671970"/>
            <a:ext cx="4286250" cy="30289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16200000" flipH="1">
            <a:off x="2600325" y="2729245"/>
            <a:ext cx="2971800" cy="8572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2" idx="2"/>
          </p:cNvCxnSpPr>
          <p:nvPr/>
        </p:nvCxnSpPr>
        <p:spPr bwMode="auto">
          <a:xfrm rot="10800000" flipH="1" flipV="1">
            <a:off x="1771650" y="3186445"/>
            <a:ext cx="2343150" cy="2857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1245650-C602-604E-BE8D-3E6362192AFE}"/>
              </a:ext>
            </a:extLst>
          </p:cNvPr>
          <p:cNvSpPr txBox="1"/>
          <p:nvPr/>
        </p:nvSpPr>
        <p:spPr>
          <a:xfrm>
            <a:off x="6572250" y="3472105"/>
            <a:ext cx="194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</a:rPr>
              <a:t>split using flat clustering, e.g., </a:t>
            </a:r>
            <a:r>
              <a:rPr lang="en-US" sz="2400" dirty="0" err="1">
                <a:latin typeface="Calibri"/>
              </a:rPr>
              <a:t>Kmeans</a:t>
            </a:r>
            <a:endParaRPr lang="en-US" sz="2400" dirty="0">
              <a:latin typeface="Calibri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48C041B6-572B-DE46-BD41-92AD25F21CBE}"/>
              </a:ext>
            </a:extLst>
          </p:cNvPr>
          <p:cNvSpPr/>
          <p:nvPr/>
        </p:nvSpPr>
        <p:spPr bwMode="auto">
          <a:xfrm>
            <a:off x="7315200" y="586120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78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0574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4003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6289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2288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6860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5146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1145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2860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6289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3718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6576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3147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4290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7719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71650" y="1543050"/>
            <a:ext cx="4286250" cy="30289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16200000" flipH="1">
            <a:off x="2600325" y="2600325"/>
            <a:ext cx="2971800" cy="8572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2" idx="2"/>
          </p:cNvCxnSpPr>
          <p:nvPr/>
        </p:nvCxnSpPr>
        <p:spPr bwMode="auto">
          <a:xfrm rot="10800000" flipH="1" flipV="1">
            <a:off x="1771650" y="3057525"/>
            <a:ext cx="2343150" cy="2857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857750" y="1200150"/>
            <a:ext cx="18880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alibri"/>
              </a:rPr>
              <a:t>split using flat clustering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4229100" y="2286000"/>
            <a:ext cx="1543050" cy="12573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F576CB-7876-DC41-BA20-78D8FAAC9779}"/>
              </a:ext>
            </a:extLst>
          </p:cNvPr>
          <p:cNvSpPr txBox="1"/>
          <p:nvPr/>
        </p:nvSpPr>
        <p:spPr>
          <a:xfrm>
            <a:off x="6000750" y="3782616"/>
            <a:ext cx="194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</a:rPr>
              <a:t>split using flat clustering, e.g., </a:t>
            </a:r>
            <a:r>
              <a:rPr lang="en-US" sz="2400" dirty="0" err="1">
                <a:latin typeface="Calibri"/>
              </a:rPr>
              <a:t>Kmeans</a:t>
            </a:r>
            <a:endParaRPr lang="en-US" sz="2400" dirty="0">
              <a:latin typeface="Calibri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B4AEEF25-78D2-B44C-97A5-0936C679A956}"/>
              </a:ext>
            </a:extLst>
          </p:cNvPr>
          <p:cNvSpPr/>
          <p:nvPr/>
        </p:nvSpPr>
        <p:spPr bwMode="auto">
          <a:xfrm>
            <a:off x="7315200" y="457200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1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350" y="592765"/>
            <a:ext cx="5829300" cy="857250"/>
          </a:xfrm>
        </p:spPr>
        <p:txBody>
          <a:bodyPr/>
          <a:lstStyle/>
          <a:p>
            <a:r>
              <a:rPr lang="en-US" dirty="0"/>
              <a:t>Divisive clustering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800350" y="21929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628900" y="25358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971800" y="27644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00400" y="236441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429000" y="282161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86250" y="26501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343400" y="225011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43450" y="24215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677315" y="27644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14950" y="350741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143250" y="37931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14650" y="34502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600450" y="35645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534315" y="3907465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771650" y="1678615"/>
            <a:ext cx="4286250" cy="30289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rot="16200000" flipH="1">
            <a:off x="2600325" y="2735890"/>
            <a:ext cx="2971800" cy="8572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22" idx="2"/>
          </p:cNvCxnSpPr>
          <p:nvPr/>
        </p:nvCxnSpPr>
        <p:spPr bwMode="auto">
          <a:xfrm rot="10800000" flipH="1" flipV="1">
            <a:off x="1771650" y="3193090"/>
            <a:ext cx="2343150" cy="2857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4229100" y="2421565"/>
            <a:ext cx="1543050" cy="12573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rot="5400000">
            <a:off x="2686050" y="3907465"/>
            <a:ext cx="1428750" cy="571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5400000">
            <a:off x="2457450" y="3393114"/>
            <a:ext cx="1028701" cy="914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3429000" y="3736015"/>
            <a:ext cx="914400" cy="2857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rot="5400000" flipH="1" flipV="1">
            <a:off x="2314575" y="2221540"/>
            <a:ext cx="1485900" cy="5143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rot="10800000">
            <a:off x="2228850" y="2250115"/>
            <a:ext cx="800100" cy="2857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16200000" flipH="1">
            <a:off x="2828925" y="2678740"/>
            <a:ext cx="800100" cy="2857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3200400" y="2478715"/>
            <a:ext cx="685800" cy="2857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 flipH="1" flipV="1">
            <a:off x="3771900" y="2478715"/>
            <a:ext cx="1714500" cy="3429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4629150" y="2593015"/>
            <a:ext cx="742950" cy="17145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rot="10800000">
            <a:off x="3829050" y="2250115"/>
            <a:ext cx="800100" cy="3429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2725AB-2F52-8641-8EEC-6A13BD723B28}"/>
              </a:ext>
            </a:extLst>
          </p:cNvPr>
          <p:cNvSpPr txBox="1"/>
          <p:nvPr/>
        </p:nvSpPr>
        <p:spPr>
          <a:xfrm>
            <a:off x="6490962" y="3693486"/>
            <a:ext cx="2334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</a:rPr>
              <a:t>Stop when clusters reach some constraint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9399ABE-54DD-6240-AB70-4F9048E09F93}"/>
              </a:ext>
            </a:extLst>
          </p:cNvPr>
          <p:cNvSpPr/>
          <p:nvPr/>
        </p:nvSpPr>
        <p:spPr bwMode="auto">
          <a:xfrm>
            <a:off x="7315200" y="592765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76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79EDB-9F4A-674F-BF5D-289A0F12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789385"/>
            <a:ext cx="6172200" cy="41148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337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1416" y="620471"/>
            <a:ext cx="6343650" cy="742950"/>
          </a:xfrm>
        </p:spPr>
        <p:txBody>
          <a:bodyPr/>
          <a:lstStyle/>
          <a:p>
            <a:pPr eaLnBrk="1" hangingPunct="1"/>
            <a:r>
              <a:rPr lang="en-US" sz="2700" dirty="0"/>
              <a:t>Hierarchical Agglomerative Clustering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0016" y="1451344"/>
            <a:ext cx="6343650" cy="38862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Let </a:t>
            </a:r>
            <a:r>
              <a:rPr lang="en-US" sz="2400" b="1" dirty="0"/>
              <a:t>C</a:t>
            </a:r>
            <a:r>
              <a:rPr lang="en-US" sz="2400" dirty="0"/>
              <a:t> be a set of clusters</a:t>
            </a:r>
          </a:p>
          <a:p>
            <a:r>
              <a:rPr lang="en-US" sz="2400" dirty="0"/>
              <a:t>Initialize </a:t>
            </a:r>
            <a:r>
              <a:rPr lang="en-US" sz="2400" b="1" dirty="0"/>
              <a:t>C</a:t>
            </a:r>
            <a:r>
              <a:rPr lang="en-US" sz="2400" dirty="0"/>
              <a:t> to all points/docs as separate clusters</a:t>
            </a:r>
          </a:p>
          <a:p>
            <a:r>
              <a:rPr lang="en-US" sz="2400" dirty="0"/>
              <a:t>While </a:t>
            </a:r>
            <a:r>
              <a:rPr lang="en-US" sz="2400" b="1" dirty="0"/>
              <a:t>C</a:t>
            </a:r>
            <a:r>
              <a:rPr lang="en-US" sz="2400" dirty="0"/>
              <a:t> contains more than one cluster</a:t>
            </a:r>
          </a:p>
          <a:p>
            <a:pPr lvl="1"/>
            <a:r>
              <a:rPr lang="en-US" sz="2100" dirty="0"/>
              <a:t>find </a:t>
            </a:r>
            <a:r>
              <a:rPr lang="en-US" sz="2100" i="1" dirty="0"/>
              <a:t>c</a:t>
            </a:r>
            <a:r>
              <a:rPr lang="en-US" sz="2100" i="1" baseline="-25000" dirty="0"/>
              <a:t>1</a:t>
            </a:r>
            <a:r>
              <a:rPr lang="en-US" sz="2100" dirty="0"/>
              <a:t> and </a:t>
            </a:r>
            <a:r>
              <a:rPr lang="en-US" sz="2100" i="1" dirty="0"/>
              <a:t>c</a:t>
            </a:r>
            <a:r>
              <a:rPr lang="en-US" sz="2100" i="1" baseline="-25000" dirty="0"/>
              <a:t>2</a:t>
            </a:r>
            <a:r>
              <a:rPr lang="en-US" sz="2100" dirty="0"/>
              <a:t> in </a:t>
            </a:r>
            <a:r>
              <a:rPr lang="en-US" sz="2100" b="1" dirty="0"/>
              <a:t>C</a:t>
            </a:r>
            <a:r>
              <a:rPr lang="en-US" sz="2100" dirty="0"/>
              <a:t> that are </a:t>
            </a:r>
            <a:r>
              <a:rPr lang="en-US" sz="2100" b="1" dirty="0"/>
              <a:t>closest together</a:t>
            </a:r>
          </a:p>
          <a:p>
            <a:pPr lvl="1"/>
            <a:r>
              <a:rPr lang="en-US" sz="2100" dirty="0"/>
              <a:t>remove </a:t>
            </a:r>
            <a:r>
              <a:rPr lang="en-US" sz="2100" i="1" dirty="0"/>
              <a:t>c</a:t>
            </a:r>
            <a:r>
              <a:rPr lang="en-US" sz="2100" i="1" baseline="-25000" dirty="0"/>
              <a:t>1</a:t>
            </a:r>
            <a:r>
              <a:rPr lang="en-US" sz="2100" dirty="0"/>
              <a:t> and </a:t>
            </a:r>
            <a:r>
              <a:rPr lang="en-US" sz="2100" i="1" dirty="0"/>
              <a:t>c</a:t>
            </a:r>
            <a:r>
              <a:rPr lang="en-US" sz="2100" i="1" baseline="-25000" dirty="0"/>
              <a:t>2</a:t>
            </a:r>
            <a:r>
              <a:rPr lang="en-US" sz="2100" dirty="0"/>
              <a:t> from </a:t>
            </a:r>
            <a:r>
              <a:rPr lang="en-US" sz="2100" b="1" dirty="0"/>
              <a:t>C</a:t>
            </a:r>
            <a:endParaRPr lang="en-US" sz="2100" dirty="0"/>
          </a:p>
          <a:p>
            <a:pPr lvl="1"/>
            <a:r>
              <a:rPr lang="en-US" sz="2100" dirty="0"/>
              <a:t>merge </a:t>
            </a:r>
            <a:r>
              <a:rPr lang="en-US" sz="2100" i="1" dirty="0"/>
              <a:t>c</a:t>
            </a:r>
            <a:r>
              <a:rPr lang="en-US" sz="2100" i="1" baseline="-25000" dirty="0"/>
              <a:t>1</a:t>
            </a:r>
            <a:r>
              <a:rPr lang="en-US" sz="2100" dirty="0"/>
              <a:t> and </a:t>
            </a:r>
            <a:r>
              <a:rPr lang="en-US" sz="2100" i="1" dirty="0"/>
              <a:t>c</a:t>
            </a:r>
            <a:r>
              <a:rPr lang="en-US" sz="2100" i="1" baseline="-25000" dirty="0"/>
              <a:t>2</a:t>
            </a:r>
            <a:r>
              <a:rPr lang="en-US" sz="2100" dirty="0"/>
              <a:t> and add resulting cluster to </a:t>
            </a:r>
            <a:r>
              <a:rPr lang="en-US" sz="2100" b="1" dirty="0"/>
              <a:t>C</a:t>
            </a:r>
            <a:endParaRPr lang="en-US" sz="3300" dirty="0"/>
          </a:p>
          <a:p>
            <a:pPr eaLnBrk="1" hangingPunct="1"/>
            <a:r>
              <a:rPr lang="en-US" sz="2400" dirty="0"/>
              <a:t>Merging history forms a binary tree or hierarchy</a:t>
            </a:r>
          </a:p>
          <a:p>
            <a:pPr eaLnBrk="1" hangingPunct="1"/>
            <a:r>
              <a:rPr lang="en-US" sz="2400" b="1" dirty="0"/>
              <a:t>Q: How to measure distance between clusters?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F3E3DBC7-C4CB-4B4D-864D-82C1DBFA7DE3}"/>
              </a:ext>
            </a:extLst>
          </p:cNvPr>
          <p:cNvSpPr/>
          <p:nvPr/>
        </p:nvSpPr>
        <p:spPr bwMode="auto">
          <a:xfrm rot="10800000">
            <a:off x="7307891" y="825148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81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Distance between clusters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314450"/>
            <a:ext cx="5829300" cy="9144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ym typeface="Symbol" charset="2"/>
              </a:rPr>
              <a:t>Single-link: </a:t>
            </a:r>
            <a:r>
              <a:rPr lang="en-US" sz="2400" dirty="0">
                <a:ea typeface="ＭＳ Ｐゴシック" charset="-128"/>
                <a:sym typeface="Symbol" charset="2"/>
              </a:rPr>
              <a:t>Similarity of the </a:t>
            </a:r>
            <a:r>
              <a:rPr lang="en-US" sz="2400" i="1" dirty="0">
                <a:ea typeface="ＭＳ Ｐゴシック" charset="-128"/>
                <a:sym typeface="Symbol" charset="2"/>
              </a:rPr>
              <a:t>most</a:t>
            </a:r>
            <a:r>
              <a:rPr lang="en-US" sz="2400" dirty="0">
                <a:ea typeface="ＭＳ Ｐゴシック" charset="-128"/>
                <a:sym typeface="Symbol" charset="2"/>
              </a:rPr>
              <a:t> similar (single-link)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62890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14600" y="37147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314700" y="38290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57550" y="32575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314950" y="36576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065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057900" y="30861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17170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85775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16" name="Straight Connector 15"/>
          <p:cNvCxnSpPr>
            <a:stCxn id="7" idx="6"/>
            <a:endCxn id="10" idx="2"/>
          </p:cNvCxnSpPr>
          <p:nvPr/>
        </p:nvCxnSpPr>
        <p:spPr bwMode="auto">
          <a:xfrm flipV="1">
            <a:off x="3429000" y="3114675"/>
            <a:ext cx="1771650" cy="22860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3371851" y="4457700"/>
          <a:ext cx="1822847" cy="48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700" imgH="241300" progId="Equation.3">
                  <p:embed/>
                </p:oleObj>
              </mc:Choice>
              <mc:Fallback>
                <p:oleObj name="Equation" r:id="rId2" imgW="901700" imgH="241300" progId="Equation.3">
                  <p:embed/>
                  <p:pic>
                    <p:nvPicPr>
                      <p:cNvPr id="256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1" y="4457700"/>
                        <a:ext cx="1822847" cy="486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own Arrow 14">
            <a:extLst>
              <a:ext uri="{FF2B5EF4-FFF2-40B4-BE49-F238E27FC236}">
                <a16:creationId xmlns:a16="http://schemas.microsoft.com/office/drawing/2014/main" id="{B9D4D816-3CD5-1B4A-AED2-DEA729E81FA5}"/>
              </a:ext>
            </a:extLst>
          </p:cNvPr>
          <p:cNvSpPr/>
          <p:nvPr/>
        </p:nvSpPr>
        <p:spPr bwMode="auto">
          <a:xfrm rot="10800000">
            <a:off x="7487979" y="671755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9DA7E-1549-7A43-A6A6-3806917EB699}"/>
              </a:ext>
            </a:extLst>
          </p:cNvPr>
          <p:cNvSpPr txBox="1"/>
          <p:nvPr/>
        </p:nvSpPr>
        <p:spPr>
          <a:xfrm>
            <a:off x="4800600" y="4771541"/>
            <a:ext cx="3200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Weka: </a:t>
            </a:r>
            <a:r>
              <a:rPr lang="en-US" sz="135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linkType</a:t>
            </a:r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=SINGLE </a:t>
            </a:r>
          </a:p>
        </p:txBody>
      </p:sp>
    </p:spTree>
    <p:extLst>
      <p:ext uri="{BB962C8B-B14F-4D97-AF65-F5344CB8AC3E}">
        <p14:creationId xmlns:p14="http://schemas.microsoft.com/office/powerpoint/2010/main" val="77186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Distance between clusters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257300"/>
            <a:ext cx="5829300" cy="9144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ym typeface="Symbol" charset="2"/>
              </a:rPr>
              <a:t>Complete-link:  </a:t>
            </a:r>
            <a:r>
              <a:rPr lang="en-US" sz="2400" dirty="0">
                <a:ea typeface="ＭＳ Ｐゴシック" charset="-128"/>
                <a:sym typeface="Symbol" charset="2"/>
              </a:rPr>
              <a:t>Similarity of the “furthest” points, the </a:t>
            </a:r>
            <a:r>
              <a:rPr lang="en-US" sz="2400" i="1" dirty="0">
                <a:ea typeface="ＭＳ Ｐゴシック" charset="-128"/>
                <a:sym typeface="Symbol" charset="2"/>
              </a:rPr>
              <a:t>least</a:t>
            </a:r>
            <a:r>
              <a:rPr lang="en-US" sz="2400" dirty="0">
                <a:ea typeface="ＭＳ Ｐゴシック" charset="-128"/>
                <a:sym typeface="Symbol" charset="2"/>
              </a:rPr>
              <a:t> similar</a:t>
            </a:r>
            <a:endParaRPr lang="en-US" sz="2400" dirty="0">
              <a:ea typeface="ＭＳ Ｐゴシック" charset="-128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62890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14600" y="37147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314700" y="38290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57550" y="32575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314950" y="36576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065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057900" y="30861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17170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85775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16" name="Straight Connector 15"/>
          <p:cNvCxnSpPr>
            <a:endCxn id="11" idx="2"/>
          </p:cNvCxnSpPr>
          <p:nvPr/>
        </p:nvCxnSpPr>
        <p:spPr bwMode="auto">
          <a:xfrm flipV="1">
            <a:off x="2686050" y="3171825"/>
            <a:ext cx="3371850" cy="60007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215042" name="Object 2"/>
          <p:cNvGraphicFramePr>
            <a:graphicFrameLocks noChangeAspect="1"/>
          </p:cNvGraphicFramePr>
          <p:nvPr/>
        </p:nvGraphicFramePr>
        <p:xfrm>
          <a:off x="3371851" y="2114550"/>
          <a:ext cx="1822847" cy="48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700" imgH="241300" progId="Equation.3">
                  <p:embed/>
                </p:oleObj>
              </mc:Choice>
              <mc:Fallback>
                <p:oleObj name="Equation" r:id="rId2" imgW="901700" imgH="241300" progId="Equation.3">
                  <p:embed/>
                  <p:pic>
                    <p:nvPicPr>
                      <p:cNvPr id="2150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851" y="2114550"/>
                        <a:ext cx="1822847" cy="486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212F728A-7957-C843-BEEA-942988E4AA17}"/>
              </a:ext>
            </a:extLst>
          </p:cNvPr>
          <p:cNvSpPr/>
          <p:nvPr/>
        </p:nvSpPr>
        <p:spPr bwMode="auto">
          <a:xfrm rot="10800000">
            <a:off x="7572375" y="702644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C9DD9-6355-C548-B0D2-44252364771D}"/>
              </a:ext>
            </a:extLst>
          </p:cNvPr>
          <p:cNvSpPr txBox="1"/>
          <p:nvPr/>
        </p:nvSpPr>
        <p:spPr>
          <a:xfrm>
            <a:off x="4800600" y="4771541"/>
            <a:ext cx="3200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Weka: </a:t>
            </a:r>
            <a:r>
              <a:rPr lang="en-US" sz="135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linkType</a:t>
            </a:r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=COMPLETE </a:t>
            </a:r>
          </a:p>
        </p:txBody>
      </p:sp>
    </p:spTree>
    <p:extLst>
      <p:ext uri="{BB962C8B-B14F-4D97-AF65-F5344CB8AC3E}">
        <p14:creationId xmlns:p14="http://schemas.microsoft.com/office/powerpoint/2010/main" val="80503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Distance between clusters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314450"/>
            <a:ext cx="5829300" cy="914400"/>
          </a:xfrm>
        </p:spPr>
        <p:txBody>
          <a:bodyPr/>
          <a:lstStyle/>
          <a:p>
            <a:pPr marL="0" indent="0">
              <a:buNone/>
            </a:pPr>
            <a:r>
              <a:rPr lang="en-US" sz="2700" b="1" dirty="0"/>
              <a:t>Centroid: </a:t>
            </a:r>
            <a:r>
              <a:rPr lang="en-US" sz="2700" dirty="0">
                <a:ea typeface="ＭＳ Ｐゴシック" charset="-128"/>
                <a:sym typeface="Symbol" charset="2"/>
              </a:rPr>
              <a:t>Clusters whose centroids (centers of gravity) are the most similar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62890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14600" y="37147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314700" y="38290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57550" y="32575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314950" y="36576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065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057900" y="30861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17170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85775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914650" y="3257550"/>
            <a:ext cx="2800350" cy="400050"/>
            <a:chOff x="2362200" y="4343400"/>
            <a:chExt cx="3733800" cy="533400"/>
          </a:xfrm>
        </p:grpSpPr>
        <p:cxnSp>
          <p:nvCxnSpPr>
            <p:cNvPr id="16" name="Straight Connector 15"/>
            <p:cNvCxnSpPr>
              <a:endCxn id="17" idx="2"/>
            </p:cNvCxnSpPr>
            <p:nvPr/>
          </p:nvCxnSpPr>
          <p:spPr bwMode="auto">
            <a:xfrm flipV="1">
              <a:off x="2590800" y="4457700"/>
              <a:ext cx="3276600" cy="26670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5" name="Oval 14"/>
            <p:cNvSpPr/>
            <p:nvPr/>
          </p:nvSpPr>
          <p:spPr bwMode="auto">
            <a:xfrm>
              <a:off x="2362200" y="4648200"/>
              <a:ext cx="228600" cy="228600"/>
            </a:xfrm>
            <a:prstGeom prst="ellipse">
              <a:avLst/>
            </a:prstGeom>
            <a:solidFill>
              <a:srgbClr val="CC000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Lucida Sans" pitchFamily="-65" charset="0"/>
                <a:ea typeface="Arial" pitchFamily="-65" charset="0"/>
                <a:cs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867400" y="4343400"/>
              <a:ext cx="228600" cy="228600"/>
            </a:xfrm>
            <a:prstGeom prst="ellipse">
              <a:avLst/>
            </a:prstGeom>
            <a:solidFill>
              <a:srgbClr val="CC0000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latin typeface="Lucida Sans" pitchFamily="-65" charset="0"/>
                <a:ea typeface="Arial" pitchFamily="-65" charset="0"/>
                <a:cs typeface="Arial" pitchFamily="-65" charset="0"/>
              </a:endParaRPr>
            </a:p>
          </p:txBody>
        </p:sp>
      </p:grpSp>
      <p:graphicFrame>
        <p:nvGraphicFramePr>
          <p:cNvPr id="217090" name="Object 2"/>
          <p:cNvGraphicFramePr>
            <a:graphicFrameLocks noChangeAspect="1"/>
          </p:cNvGraphicFramePr>
          <p:nvPr/>
        </p:nvGraphicFramePr>
        <p:xfrm>
          <a:off x="3543300" y="4572000"/>
          <a:ext cx="1485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228600" progId="Equation.3">
                  <p:embed/>
                </p:oleObj>
              </mc:Choice>
              <mc:Fallback>
                <p:oleObj name="Equation" r:id="rId3" imgW="660240" imgH="228600" progId="Equation.3">
                  <p:embed/>
                  <p:pic>
                    <p:nvPicPr>
                      <p:cNvPr id="2170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4572000"/>
                        <a:ext cx="14859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Down Arrow 17">
            <a:extLst>
              <a:ext uri="{FF2B5EF4-FFF2-40B4-BE49-F238E27FC236}">
                <a16:creationId xmlns:a16="http://schemas.microsoft.com/office/drawing/2014/main" id="{A75AA494-EF36-A34E-89D7-31B1EA4D7186}"/>
              </a:ext>
            </a:extLst>
          </p:cNvPr>
          <p:cNvSpPr/>
          <p:nvPr/>
        </p:nvSpPr>
        <p:spPr bwMode="auto">
          <a:xfrm rot="10800000">
            <a:off x="7445449" y="671755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B3182-D40A-0D47-AA4B-DCBBF976D02A}"/>
              </a:ext>
            </a:extLst>
          </p:cNvPr>
          <p:cNvSpPr txBox="1"/>
          <p:nvPr/>
        </p:nvSpPr>
        <p:spPr>
          <a:xfrm>
            <a:off x="4800600" y="4771541"/>
            <a:ext cx="3200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Weka: </a:t>
            </a:r>
            <a:r>
              <a:rPr lang="en-US" sz="135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linkType</a:t>
            </a:r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=CENTROID </a:t>
            </a:r>
          </a:p>
        </p:txBody>
      </p:sp>
    </p:spTree>
    <p:extLst>
      <p:ext uri="{BB962C8B-B14F-4D97-AF65-F5344CB8AC3E}">
        <p14:creationId xmlns:p14="http://schemas.microsoft.com/office/powerpoint/2010/main" val="4187287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Distance between clusters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7350" y="1314450"/>
            <a:ext cx="5829300" cy="9144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ym typeface="Symbol" charset="2"/>
              </a:rPr>
              <a:t>Average-link: </a:t>
            </a:r>
            <a:r>
              <a:rPr lang="en-US" sz="2400" dirty="0">
                <a:ea typeface="ＭＳ Ｐゴシック" charset="-128"/>
                <a:sym typeface="Symbol" charset="2"/>
              </a:rPr>
              <a:t>Average similarity between all pairs of elements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62890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14600" y="37147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314700" y="38290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257550" y="32575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314950" y="36576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0650" y="302895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057900" y="3086100"/>
            <a:ext cx="171450" cy="17145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17170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857750" y="2743200"/>
            <a:ext cx="1600200" cy="1600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Lucida Sans" pitchFamily="-65" charset="0"/>
              <a:ea typeface="Arial" pitchFamily="-65" charset="0"/>
              <a:cs typeface="Arial" pitchFamily="-65" charset="0"/>
            </a:endParaRPr>
          </a:p>
        </p:txBody>
      </p:sp>
      <p:cxnSp>
        <p:nvCxnSpPr>
          <p:cNvPr id="16" name="Straight Connector 15"/>
          <p:cNvCxnSpPr>
            <a:stCxn id="7" idx="6"/>
            <a:endCxn id="10" idx="2"/>
          </p:cNvCxnSpPr>
          <p:nvPr/>
        </p:nvCxnSpPr>
        <p:spPr bwMode="auto">
          <a:xfrm flipV="1">
            <a:off x="3429000" y="3114675"/>
            <a:ext cx="1771650" cy="22860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5"/>
            <a:endCxn id="9" idx="2"/>
          </p:cNvCxnSpPr>
          <p:nvPr/>
        </p:nvCxnSpPr>
        <p:spPr bwMode="auto">
          <a:xfrm rot="16200000" flipH="1">
            <a:off x="4189704" y="2618079"/>
            <a:ext cx="339434" cy="19110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>
            <a:endCxn id="11" idx="2"/>
          </p:cNvCxnSpPr>
          <p:nvPr/>
        </p:nvCxnSpPr>
        <p:spPr bwMode="auto">
          <a:xfrm flipV="1">
            <a:off x="3429000" y="3171825"/>
            <a:ext cx="2628900" cy="20002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endCxn id="9" idx="3"/>
          </p:cNvCxnSpPr>
          <p:nvPr/>
        </p:nvCxnSpPr>
        <p:spPr bwMode="auto">
          <a:xfrm flipV="1">
            <a:off x="3486150" y="3803941"/>
            <a:ext cx="1853909" cy="822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5" idx="6"/>
            <a:endCxn id="9" idx="3"/>
          </p:cNvCxnSpPr>
          <p:nvPr/>
        </p:nvCxnSpPr>
        <p:spPr bwMode="auto">
          <a:xfrm>
            <a:off x="2686050" y="3800475"/>
            <a:ext cx="2654009" cy="346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4" idx="5"/>
          </p:cNvCxnSpPr>
          <p:nvPr/>
        </p:nvCxnSpPr>
        <p:spPr bwMode="auto">
          <a:xfrm rot="16200000" flipH="1">
            <a:off x="3761079" y="2189454"/>
            <a:ext cx="568034" cy="253970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5" idx="7"/>
            <a:endCxn id="11" idx="3"/>
          </p:cNvCxnSpPr>
          <p:nvPr/>
        </p:nvCxnSpPr>
        <p:spPr bwMode="auto">
          <a:xfrm rot="5400000" flipH="1" flipV="1">
            <a:off x="4118267" y="1775117"/>
            <a:ext cx="507417" cy="342206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5" idx="7"/>
            <a:endCxn id="10" idx="3"/>
          </p:cNvCxnSpPr>
          <p:nvPr/>
        </p:nvCxnSpPr>
        <p:spPr bwMode="auto">
          <a:xfrm rot="5400000" flipH="1" flipV="1">
            <a:off x="3661067" y="2175167"/>
            <a:ext cx="564567" cy="256481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4" idx="7"/>
            <a:endCxn id="10" idx="1"/>
          </p:cNvCxnSpPr>
          <p:nvPr/>
        </p:nvCxnSpPr>
        <p:spPr bwMode="auto">
          <a:xfrm rot="5400000" flipH="1" flipV="1">
            <a:off x="4000500" y="1828800"/>
            <a:ext cx="1191" cy="245051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endCxn id="11" idx="1"/>
          </p:cNvCxnSpPr>
          <p:nvPr/>
        </p:nvCxnSpPr>
        <p:spPr bwMode="auto">
          <a:xfrm flipV="1">
            <a:off x="2807283" y="3111208"/>
            <a:ext cx="3275726" cy="3204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218114" name="Object 2"/>
          <p:cNvGraphicFramePr>
            <a:graphicFrameLocks noChangeAspect="1"/>
          </p:cNvGraphicFramePr>
          <p:nvPr/>
        </p:nvGraphicFramePr>
        <p:xfrm>
          <a:off x="3200400" y="4500562"/>
          <a:ext cx="22288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330120" progId="Equation.3">
                  <p:embed/>
                </p:oleObj>
              </mc:Choice>
              <mc:Fallback>
                <p:oleObj name="Equation" r:id="rId3" imgW="1143000" imgH="330120" progId="Equation.3">
                  <p:embed/>
                  <p:pic>
                    <p:nvPicPr>
                      <p:cNvPr id="218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500562"/>
                        <a:ext cx="2228850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own Arrow 23">
            <a:extLst>
              <a:ext uri="{FF2B5EF4-FFF2-40B4-BE49-F238E27FC236}">
                <a16:creationId xmlns:a16="http://schemas.microsoft.com/office/drawing/2014/main" id="{3EE68B02-0790-1D47-9B60-FD1DC520E168}"/>
              </a:ext>
            </a:extLst>
          </p:cNvPr>
          <p:cNvSpPr/>
          <p:nvPr/>
        </p:nvSpPr>
        <p:spPr bwMode="auto">
          <a:xfrm rot="10800000">
            <a:off x="7486650" y="671755"/>
            <a:ext cx="514350" cy="8572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A6B3F-C491-4542-89D9-D1D2EA128705}"/>
              </a:ext>
            </a:extLst>
          </p:cNvPr>
          <p:cNvSpPr txBox="1"/>
          <p:nvPr/>
        </p:nvSpPr>
        <p:spPr>
          <a:xfrm>
            <a:off x="4800600" y="4771541"/>
            <a:ext cx="3200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Weka: </a:t>
            </a:r>
            <a:r>
              <a:rPr lang="en-US" sz="135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linkType</a:t>
            </a:r>
            <a:r>
              <a:rPr lang="en-US" sz="135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=AVERAGE </a:t>
            </a:r>
          </a:p>
        </p:txBody>
      </p:sp>
    </p:spTree>
    <p:extLst>
      <p:ext uri="{BB962C8B-B14F-4D97-AF65-F5344CB8AC3E}">
        <p14:creationId xmlns:p14="http://schemas.microsoft.com/office/powerpoint/2010/main" val="3512367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80A8-529D-2149-86F1-606086DC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Knowing when to 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EEF0-E412-574E-889D-12E3B8176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1314450"/>
            <a:ext cx="5829300" cy="3429000"/>
          </a:xfrm>
        </p:spPr>
        <p:txBody>
          <a:bodyPr/>
          <a:lstStyle/>
          <a:p>
            <a:r>
              <a:rPr lang="en-US" sz="2400" dirty="0"/>
              <a:t>General issue is knowing when to stop merging/splitting a cluster</a:t>
            </a:r>
          </a:p>
          <a:p>
            <a:r>
              <a:rPr lang="en-US" sz="2400" dirty="0"/>
              <a:t>We may have a problem specific desired range of clusters (e.g., 3-6)</a:t>
            </a:r>
          </a:p>
          <a:p>
            <a:r>
              <a:rPr lang="en-US" sz="2400" dirty="0"/>
              <a:t>There are some general metrics for assessing quality of a cluster</a:t>
            </a:r>
          </a:p>
          <a:p>
            <a:r>
              <a:rPr lang="en-US" sz="2400" dirty="0"/>
              <a:t>There are also domain specific heuristics for cluster quality</a:t>
            </a:r>
          </a:p>
        </p:txBody>
      </p:sp>
    </p:spTree>
    <p:extLst>
      <p:ext uri="{BB962C8B-B14F-4D97-AF65-F5344CB8AC3E}">
        <p14:creationId xmlns:p14="http://schemas.microsoft.com/office/powerpoint/2010/main" val="14932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657350" y="368519"/>
            <a:ext cx="5829300" cy="85725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Clustering algorithms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485900" y="1225769"/>
            <a:ext cx="6343650" cy="38862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a typeface="ＭＳ Ｐゴシック" charset="0"/>
                <a:cs typeface="ＭＳ Ｐゴシック" charset="0"/>
              </a:rPr>
              <a:t>Many clustering algorithms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Clustering typically done using a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distance measure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defined between instances or points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Distance defined by instance 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feature space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,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so it works with numeric features</a:t>
            </a:r>
          </a:p>
          <a:p>
            <a:pPr lvl="1">
              <a:spcBef>
                <a:spcPts val="225"/>
              </a:spcBef>
            </a:pPr>
            <a:r>
              <a:rPr lang="en-US" sz="2100" dirty="0">
                <a:ea typeface="ＭＳ Ｐゴシック" charset="0"/>
                <a:cs typeface="ＭＳ Ｐゴシック" charset="0"/>
              </a:rPr>
              <a:t>Requires encoding of categorial values; may benefit from normalization </a:t>
            </a:r>
          </a:p>
          <a:p>
            <a:r>
              <a:rPr lang="en-US" sz="2400" dirty="0">
                <a:ea typeface="ＭＳ Ｐゴシック" charset="0"/>
                <a:cs typeface="ＭＳ Ｐゴシック" charset="0"/>
              </a:rPr>
              <a:t>We’ll look at three popular approaches</a:t>
            </a:r>
          </a:p>
          <a:p>
            <a:pPr marL="640556" lvl="1" indent="-385763">
              <a:spcBef>
                <a:spcPts val="225"/>
              </a:spcBef>
              <a:buFont typeface="+mj-lt"/>
              <a:buAutoNum type="arabicPeriod"/>
            </a:pPr>
            <a:r>
              <a:rPr lang="en-US" sz="2100" dirty="0"/>
              <a:t>Centroid-based clustering</a:t>
            </a:r>
          </a:p>
          <a:p>
            <a:pPr marL="640556" lvl="1" indent="-385763">
              <a:spcBef>
                <a:spcPts val="225"/>
              </a:spcBef>
              <a:buFont typeface="+mj-lt"/>
              <a:buAutoNum type="arabicPeriod"/>
            </a:pPr>
            <a:r>
              <a:rPr lang="en-US" sz="2100" dirty="0"/>
              <a:t>Hierarchical clustering</a:t>
            </a:r>
          </a:p>
          <a:p>
            <a:pPr marL="640556" lvl="1" indent="-385763">
              <a:spcBef>
                <a:spcPts val="225"/>
              </a:spcBef>
              <a:buFont typeface="+mj-lt"/>
              <a:buAutoNum type="arabicPeriod"/>
            </a:pPr>
            <a:r>
              <a:rPr lang="en-US" sz="2100" dirty="0"/>
              <a:t>DBSCAN </a:t>
            </a:r>
          </a:p>
          <a:p>
            <a:pPr lvl="1"/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9DD5-7DB0-804C-A83E-65DB1E2A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462516"/>
            <a:ext cx="5829300" cy="857250"/>
          </a:xfrm>
        </p:spPr>
        <p:txBody>
          <a:bodyPr/>
          <a:lstStyle/>
          <a:p>
            <a:r>
              <a:rPr lang="en-US" dirty="0"/>
              <a:t>(3) DBSCAN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8C3A-C473-5D4A-842D-51B36756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520" y="1456660"/>
            <a:ext cx="7262037" cy="3686840"/>
          </a:xfrm>
        </p:spPr>
        <p:txBody>
          <a:bodyPr>
            <a:normAutofit/>
          </a:bodyPr>
          <a:lstStyle/>
          <a:p>
            <a:r>
              <a:rPr lang="en-US" sz="2400" dirty="0"/>
              <a:t>Density-Based Spatial Clustering of Applications with Noise</a:t>
            </a:r>
          </a:p>
          <a:p>
            <a:r>
              <a:rPr lang="en-US" sz="2400" dirty="0"/>
              <a:t>Clusters close points based on a distance and a minimum number of points</a:t>
            </a:r>
          </a:p>
          <a:p>
            <a:pPr lvl="1"/>
            <a:r>
              <a:rPr lang="en-US" sz="1800" dirty="0"/>
              <a:t>Key parameters: eps=maximum distance between two points; </a:t>
            </a:r>
            <a:r>
              <a:rPr lang="en-US" sz="1800" dirty="0" err="1"/>
              <a:t>minPoints</a:t>
            </a:r>
            <a:r>
              <a:rPr lang="en-US" sz="1800" dirty="0"/>
              <a:t>= minimal cluster size</a:t>
            </a:r>
          </a:p>
          <a:p>
            <a:r>
              <a:rPr lang="en-US" sz="2400" dirty="0"/>
              <a:t>Marks as outliers points in low-density regions</a:t>
            </a:r>
          </a:p>
          <a:p>
            <a:r>
              <a:rPr lang="en-US" sz="2400" dirty="0"/>
              <a:t>Needn’t specify number of clusters expected</a:t>
            </a:r>
          </a:p>
          <a:p>
            <a:r>
              <a:rPr lang="en-US" sz="2400" dirty="0"/>
              <a:t>Fast</a:t>
            </a:r>
          </a:p>
          <a:p>
            <a:endParaRPr lang="en-US" sz="2400" dirty="0"/>
          </a:p>
          <a:p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3400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EAA91-9F2C-9341-BF2D-BC3C46F06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FF8EBC-C417-3E45-9E3B-DC2307D3C11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FACDA46-B84E-9F4F-A390-ED445F6C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26307"/>
            <a:ext cx="6172200" cy="4114800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41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FEA8-B725-1546-9D68-4B9B9244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114300"/>
            <a:ext cx="5829300" cy="857250"/>
          </a:xfrm>
        </p:spPr>
        <p:txBody>
          <a:bodyPr/>
          <a:lstStyle/>
          <a:p>
            <a:r>
              <a:rPr lang="en-US" dirty="0"/>
              <a:t>DBSCAN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54E173-37ED-7A45-A61F-52D7A4377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914401"/>
            <a:ext cx="5486400" cy="3451385"/>
          </a:xfrm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1F208-E7B7-3C43-A6BD-BF65FE6A3163}"/>
              </a:ext>
            </a:extLst>
          </p:cNvPr>
          <p:cNvSpPr txBox="1"/>
          <p:nvPr/>
        </p:nvSpPr>
        <p:spPr>
          <a:xfrm>
            <a:off x="1771650" y="4405953"/>
            <a:ext cx="5715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This gif (in ppt) shows how DBSCAN grows four clusters and identifies the remaining points as outliers </a:t>
            </a:r>
          </a:p>
        </p:txBody>
      </p:sp>
    </p:spTree>
    <p:extLst>
      <p:ext uri="{BB962C8B-B14F-4D97-AF65-F5344CB8AC3E}">
        <p14:creationId xmlns:p14="http://schemas.microsoft.com/office/powerpoint/2010/main" val="151065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8121" y="1145381"/>
            <a:ext cx="3898106" cy="3998119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506" name="Rectangle 3"/>
          <p:cNvSpPr>
            <a:spLocks noGrp="1" noRot="1" noChangeArrowheads="1"/>
          </p:cNvSpPr>
          <p:nvPr>
            <p:ph type="title"/>
          </p:nvPr>
        </p:nvSpPr>
        <p:spPr>
          <a:xfrm>
            <a:off x="1430720" y="345281"/>
            <a:ext cx="6172200" cy="72032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Clustering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75A3D-58E6-8248-B02B-0E84EB3D02C9}"/>
              </a:ext>
            </a:extLst>
          </p:cNvPr>
          <p:cNvSpPr txBox="1"/>
          <p:nvPr/>
        </p:nvSpPr>
        <p:spPr>
          <a:xfrm>
            <a:off x="1422190" y="1309322"/>
            <a:ext cx="205740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Given a collection of points (</a:t>
            </a:r>
            <a:r>
              <a:rPr lang="en-US" sz="1350" dirty="0" err="1"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), group them into one or more clusters based on their distance from one another</a:t>
            </a:r>
          </a:p>
          <a:p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How many clusters are there?</a:t>
            </a:r>
          </a:p>
          <a:p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How can we find them</a:t>
            </a:r>
          </a:p>
          <a:p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62538" y="1428750"/>
            <a:ext cx="2774156" cy="2844403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347" name="Oval 3"/>
          <p:cNvSpPr>
            <a:spLocks noChangeArrowheads="1"/>
          </p:cNvSpPr>
          <p:nvPr/>
        </p:nvSpPr>
        <p:spPr bwMode="auto">
          <a:xfrm>
            <a:off x="6312694" y="3112294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7348" name="Oval 4"/>
          <p:cNvSpPr>
            <a:spLocks noChangeArrowheads="1"/>
          </p:cNvSpPr>
          <p:nvPr/>
        </p:nvSpPr>
        <p:spPr bwMode="auto">
          <a:xfrm>
            <a:off x="6244829" y="3351610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7349" name="Oval 5"/>
          <p:cNvSpPr>
            <a:spLocks noChangeArrowheads="1"/>
          </p:cNvSpPr>
          <p:nvPr/>
        </p:nvSpPr>
        <p:spPr bwMode="auto">
          <a:xfrm>
            <a:off x="6449616" y="3398044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7350" name="Oval 6"/>
          <p:cNvSpPr>
            <a:spLocks noChangeArrowheads="1"/>
          </p:cNvSpPr>
          <p:nvPr/>
        </p:nvSpPr>
        <p:spPr bwMode="auto">
          <a:xfrm>
            <a:off x="6718697" y="3032522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7351" name="Oval 7"/>
          <p:cNvSpPr>
            <a:spLocks noChangeArrowheads="1"/>
          </p:cNvSpPr>
          <p:nvPr/>
        </p:nvSpPr>
        <p:spPr bwMode="auto">
          <a:xfrm>
            <a:off x="6123385" y="1997869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23559" name="Rectangle 8"/>
          <p:cNvSpPr>
            <a:spLocks noGrp="1" noRot="1" noChangeArrowheads="1"/>
          </p:cNvSpPr>
          <p:nvPr>
            <p:ph type="title"/>
          </p:nvPr>
        </p:nvSpPr>
        <p:spPr>
          <a:xfrm>
            <a:off x="1485900" y="412684"/>
            <a:ext cx="6172200" cy="72032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(1) K-Means Clustering</a:t>
            </a: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536028" y="1283054"/>
            <a:ext cx="4109791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17885" indent="-217885">
              <a:buFontTx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Randomly choose k cluster center locations, aka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centroids</a:t>
            </a:r>
          </a:p>
          <a:p>
            <a:pPr marL="217885" indent="-217885">
              <a:buFontTx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Loop until convergence</a:t>
            </a:r>
          </a:p>
          <a:p>
            <a:pPr marL="391716" lvl="1" indent="-130969">
              <a:buFont typeface=".AppleSystemUIFont"/>
              <a:buChar char="-"/>
              <a:defRPr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assign a point to cluster of closest centroid</a:t>
            </a:r>
          </a:p>
          <a:p>
            <a:pPr marL="391716" lvl="1" indent="-130969">
              <a:buFont typeface=".AppleSystemUIFont"/>
              <a:buChar char="-"/>
              <a:defRPr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re-estimate cluster centroids based on its data assigned</a:t>
            </a:r>
          </a:p>
          <a:p>
            <a:pPr marL="257175" indent="-210741">
              <a:buFontTx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Convergence: no point is re-assigned to a different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B4DF-F9D0-474A-98BF-33BF50F2DA96}"/>
              </a:ext>
            </a:extLst>
          </p:cNvPr>
          <p:cNvSpPr txBox="1"/>
          <p:nvPr/>
        </p:nvSpPr>
        <p:spPr>
          <a:xfrm>
            <a:off x="5062538" y="982972"/>
            <a:ext cx="27098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k = 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BC67FBB9-5AAD-B144-A974-A3AA805B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saturation sat="1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8526" y="686785"/>
            <a:ext cx="6600825" cy="440055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39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E057-516A-CD47-A733-ED9EE984C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574000"/>
            <a:ext cx="5829300" cy="857250"/>
          </a:xfrm>
        </p:spPr>
        <p:txBody>
          <a:bodyPr/>
          <a:lstStyle/>
          <a:p>
            <a:r>
              <a:rPr lang="en-US" dirty="0"/>
              <a:t>distance,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BACC-EFEC-4440-9102-7B9768A38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666" y="1676528"/>
            <a:ext cx="8426668" cy="3184634"/>
          </a:xfrm>
        </p:spPr>
        <p:txBody>
          <a:bodyPr>
            <a:normAutofit fontScale="32500" lnSpcReduction="20000"/>
          </a:bodyPr>
          <a:lstStyle/>
          <a:p>
            <a:r>
              <a:rPr lang="en-US" sz="4200" dirty="0"/>
              <a:t>Distance between points (X</a:t>
            </a:r>
            <a:r>
              <a:rPr lang="en-US" sz="4200" baseline="-25000" dirty="0"/>
              <a:t>0</a:t>
            </a:r>
            <a:r>
              <a:rPr lang="en-US" sz="4200" dirty="0"/>
              <a:t>,Y</a:t>
            </a:r>
            <a:r>
              <a:rPr lang="en-US" sz="4200" baseline="-25000" dirty="0"/>
              <a:t>0</a:t>
            </a:r>
            <a:r>
              <a:rPr lang="en-US" sz="4200" dirty="0"/>
              <a:t>,Z</a:t>
            </a:r>
            <a:r>
              <a:rPr lang="en-US" sz="4200" baseline="-25000" dirty="0"/>
              <a:t>0</a:t>
            </a:r>
            <a:r>
              <a:rPr lang="en-US" sz="4200" dirty="0"/>
              <a:t>) and (X</a:t>
            </a:r>
            <a:r>
              <a:rPr lang="en-US" sz="4200" baseline="-25000" dirty="0"/>
              <a:t>1</a:t>
            </a:r>
            <a:r>
              <a:rPr lang="en-US" sz="4200" dirty="0"/>
              <a:t>,Y</a:t>
            </a:r>
            <a:r>
              <a:rPr lang="en-US" sz="4200" baseline="-25000" dirty="0"/>
              <a:t>1</a:t>
            </a:r>
            <a:r>
              <a:rPr lang="en-US" sz="4200" dirty="0"/>
              <a:t>,Z</a:t>
            </a:r>
            <a:r>
              <a:rPr lang="en-US" sz="4200" baseline="-25000" dirty="0"/>
              <a:t>1</a:t>
            </a:r>
            <a:r>
              <a:rPr lang="en-US" sz="4200" dirty="0"/>
              <a:t>) is just sqrt((X</a:t>
            </a:r>
            <a:r>
              <a:rPr lang="en-US" sz="4200" baseline="-25000" dirty="0"/>
              <a:t>0</a:t>
            </a:r>
            <a:r>
              <a:rPr lang="en-US" sz="4200" dirty="0"/>
              <a:t>- X</a:t>
            </a:r>
            <a:r>
              <a:rPr lang="en-US" sz="4200" baseline="-25000" dirty="0"/>
              <a:t>1</a:t>
            </a:r>
            <a:r>
              <a:rPr lang="en-US" sz="4200" dirty="0"/>
              <a:t>)</a:t>
            </a:r>
            <a:r>
              <a:rPr lang="en-US" sz="4200" baseline="30000" dirty="0"/>
              <a:t>2 </a:t>
            </a:r>
            <a:r>
              <a:rPr lang="en-US" sz="4200" dirty="0"/>
              <a:t>+ (Y</a:t>
            </a:r>
            <a:r>
              <a:rPr lang="en-US" sz="4200" baseline="-25000" dirty="0"/>
              <a:t>0</a:t>
            </a:r>
            <a:r>
              <a:rPr lang="en-US" sz="4200" dirty="0"/>
              <a:t>- Y</a:t>
            </a:r>
            <a:r>
              <a:rPr lang="en-US" sz="4200" baseline="-25000" dirty="0"/>
              <a:t>1</a:t>
            </a:r>
            <a:r>
              <a:rPr lang="en-US" sz="4200" dirty="0"/>
              <a:t>)</a:t>
            </a:r>
            <a:r>
              <a:rPr lang="en-US" sz="4200" baseline="30000" dirty="0"/>
              <a:t>2 </a:t>
            </a:r>
            <a:r>
              <a:rPr lang="en-US" sz="4200" dirty="0"/>
              <a:t>+ (Z</a:t>
            </a:r>
            <a:r>
              <a:rPr lang="en-US" sz="4200" baseline="-25000" dirty="0"/>
              <a:t>0</a:t>
            </a:r>
            <a:r>
              <a:rPr lang="en-US" sz="4200" dirty="0"/>
              <a:t>- Z</a:t>
            </a:r>
            <a:r>
              <a:rPr lang="en-US" sz="4200" baseline="-25000" dirty="0"/>
              <a:t>1</a:t>
            </a:r>
            <a:r>
              <a:rPr lang="en-US" sz="4200" dirty="0"/>
              <a:t>)</a:t>
            </a:r>
            <a:r>
              <a:rPr lang="en-US" sz="4200" baseline="30000" dirty="0"/>
              <a:t>2</a:t>
            </a:r>
            <a:r>
              <a:rPr lang="en-US" sz="4200" dirty="0"/>
              <a:t>)</a:t>
            </a:r>
          </a:p>
          <a:p>
            <a:r>
              <a:rPr lang="en-US" sz="4200" dirty="0"/>
              <a:t>In </a:t>
            </a:r>
            <a:r>
              <a:rPr lang="en-US" sz="4200" dirty="0" err="1"/>
              <a:t>numpy</a:t>
            </a:r>
            <a:endParaRPr lang="en-US" sz="4200" dirty="0"/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&gt;&gt;&gt; import </a:t>
            </a:r>
            <a:r>
              <a:rPr lang="en-US" sz="4200" dirty="0" err="1">
                <a:latin typeface="Courier" pitchFamily="2" charset="0"/>
              </a:rPr>
              <a:t>numpy</a:t>
            </a:r>
            <a:r>
              <a:rPr lang="en-US" sz="4200" dirty="0">
                <a:latin typeface="Courier" pitchFamily="2" charset="0"/>
              </a:rPr>
              <a:t> as np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&gt;&gt;&gt; p1 = </a:t>
            </a:r>
            <a:r>
              <a:rPr lang="en-US" sz="4200" dirty="0" err="1">
                <a:latin typeface="Courier" pitchFamily="2" charset="0"/>
              </a:rPr>
              <a:t>np.array</a:t>
            </a:r>
            <a:r>
              <a:rPr lang="en-US" sz="4200" dirty="0">
                <a:latin typeface="Courier" pitchFamily="2" charset="0"/>
              </a:rPr>
              <a:t>([0,-2,0,1]) ; p2 = </a:t>
            </a:r>
            <a:r>
              <a:rPr lang="en-US" sz="4200" dirty="0" err="1">
                <a:latin typeface="Courier" pitchFamily="2" charset="0"/>
              </a:rPr>
              <a:t>np.array</a:t>
            </a:r>
            <a:r>
              <a:rPr lang="en-US" sz="4200" dirty="0">
                <a:latin typeface="Courier" pitchFamily="2" charset="0"/>
              </a:rPr>
              <a:t>([0,1,2,1]))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&gt;&gt;&gt; </a:t>
            </a:r>
            <a:r>
              <a:rPr lang="en-US" sz="4200" dirty="0" err="1">
                <a:latin typeface="Courier" pitchFamily="2" charset="0"/>
              </a:rPr>
              <a:t>np.linalg.norm</a:t>
            </a:r>
            <a:r>
              <a:rPr lang="en-US" sz="4200" dirty="0">
                <a:latin typeface="Courier" pitchFamily="2" charset="0"/>
              </a:rPr>
              <a:t>(p1 - p2)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3.605551275463989</a:t>
            </a:r>
          </a:p>
          <a:p>
            <a:pPr marL="254794" lvl="1" indent="0">
              <a:buNone/>
            </a:pPr>
            <a:endParaRPr lang="en-US" sz="4200" dirty="0">
              <a:latin typeface="Courier" pitchFamily="2" charset="0"/>
            </a:endParaRPr>
          </a:p>
          <a:p>
            <a:pPr marL="255984" indent="-257175"/>
            <a:r>
              <a:rPr lang="en-US" sz="4200" dirty="0"/>
              <a:t>Computing centroid of set of points easy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&gt;&gt;&gt; points = </a:t>
            </a:r>
            <a:r>
              <a:rPr lang="en-US" sz="4200" dirty="0" err="1">
                <a:latin typeface="Courier" pitchFamily="2" charset="0"/>
              </a:rPr>
              <a:t>np.array</a:t>
            </a:r>
            <a:r>
              <a:rPr lang="en-US" sz="4200" dirty="0">
                <a:latin typeface="Courier" pitchFamily="2" charset="0"/>
              </a:rPr>
              <a:t>([[1,2,3], [2,1,1], [3,1,0]])    # 3D points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&gt;&gt;&gt; centroid = </a:t>
            </a:r>
            <a:r>
              <a:rPr lang="en-US" sz="4200" dirty="0" err="1">
                <a:latin typeface="Courier" pitchFamily="2" charset="0"/>
              </a:rPr>
              <a:t>np.mean</a:t>
            </a:r>
            <a:r>
              <a:rPr lang="en-US" sz="4200" dirty="0">
                <a:latin typeface="Courier" pitchFamily="2" charset="0"/>
              </a:rPr>
              <a:t>(points, axis=0)        # get mean across columns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&gt;&gt;&gt; centroid</a:t>
            </a:r>
          </a:p>
          <a:p>
            <a:pPr marL="254794" lvl="1" indent="0">
              <a:buNone/>
            </a:pPr>
            <a:r>
              <a:rPr lang="en-US" sz="4200" dirty="0">
                <a:latin typeface="Courier" pitchFamily="2" charset="0"/>
              </a:rPr>
              <a:t>array([2.0, 1.33, 1.33])</a:t>
            </a:r>
          </a:p>
          <a:p>
            <a:pPr marL="254794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3042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Oval 3"/>
          <p:cNvSpPr>
            <a:spLocks noChangeArrowheads="1"/>
          </p:cNvSpPr>
          <p:nvPr/>
        </p:nvSpPr>
        <p:spPr bwMode="auto">
          <a:xfrm>
            <a:off x="6328460" y="3557125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9396" name="Oval 4"/>
          <p:cNvSpPr>
            <a:spLocks noChangeArrowheads="1"/>
          </p:cNvSpPr>
          <p:nvPr/>
        </p:nvSpPr>
        <p:spPr bwMode="auto">
          <a:xfrm>
            <a:off x="6260595" y="3796441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9397" name="Oval 5"/>
          <p:cNvSpPr>
            <a:spLocks noChangeArrowheads="1"/>
          </p:cNvSpPr>
          <p:nvPr/>
        </p:nvSpPr>
        <p:spPr bwMode="auto">
          <a:xfrm>
            <a:off x="6465382" y="3842875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6734463" y="3477353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6139151" y="2442700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Calibri"/>
            </a:endParaRPr>
          </a:p>
        </p:txBody>
      </p:sp>
      <p:sp>
        <p:nvSpPr>
          <p:cNvPr id="25608" name="Rectangle 16"/>
          <p:cNvSpPr>
            <a:spLocks noGrp="1" noRot="1" noChangeArrowheads="1"/>
          </p:cNvSpPr>
          <p:nvPr>
            <p:ph type="title"/>
          </p:nvPr>
        </p:nvSpPr>
        <p:spPr>
          <a:xfrm>
            <a:off x="1501666" y="444831"/>
            <a:ext cx="6172200" cy="72032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K-Means Clustering</a:t>
            </a:r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1300618" y="1232759"/>
            <a:ext cx="3117056" cy="371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17885" indent="-217885"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K-Means ( k , data )</a:t>
            </a:r>
          </a:p>
          <a:p>
            <a:pPr marL="217885" indent="-217885">
              <a:buFontTx/>
              <a:buChar char="•"/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Randomly choose k cluster center locations (centroids)</a:t>
            </a:r>
          </a:p>
          <a:p>
            <a:pPr marL="217885" indent="-217885">
              <a:buFontTx/>
              <a:buChar char="•"/>
              <a:defRPr/>
            </a:pPr>
            <a:r>
              <a:rPr lang="en-US" sz="2100" dirty="0">
                <a:latin typeface="Garamond" charset="0"/>
              </a:rPr>
              <a:t>Loop until convergence</a:t>
            </a:r>
          </a:p>
          <a:p>
            <a:pPr marL="600075" lvl="1" indent="-210741">
              <a:buFontTx/>
              <a:buChar char="•"/>
              <a:defRPr/>
            </a:pPr>
            <a:r>
              <a:rPr lang="en-US" sz="1350" dirty="0">
                <a:latin typeface="Garamond" charset="0"/>
              </a:rPr>
              <a:t>Assign each point to the cluster of the closest centroid.</a:t>
            </a:r>
          </a:p>
          <a:p>
            <a:pPr marL="600075" lvl="1" indent="-210741">
              <a:buFontTx/>
              <a:buChar char="•"/>
              <a:defRPr/>
            </a:pPr>
            <a:r>
              <a:rPr lang="en-US" sz="1350" dirty="0">
                <a:solidFill>
                  <a:srgbClr val="7F7F7F"/>
                </a:solidFill>
                <a:latin typeface="Garamond" charset="0"/>
              </a:rPr>
              <a:t>Re-estimate the cluster centroids based on the data assigned to each</a:t>
            </a:r>
          </a:p>
          <a:p>
            <a:pPr marL="257175" indent="-210741">
              <a:buFontTx/>
              <a:buChar char="•"/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Convergence: no point is assigned to a different cluster</a:t>
            </a:r>
          </a:p>
          <a:p>
            <a:pPr marL="600075" lvl="1" indent="-210741">
              <a:buFontTx/>
              <a:buChar char="•"/>
              <a:defRPr/>
            </a:pPr>
            <a:endParaRPr lang="en-US" sz="1350" dirty="0">
              <a:solidFill>
                <a:srgbClr val="7F7F7F"/>
              </a:solidFill>
              <a:latin typeface="Garamond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5FEC0-DBFC-B145-BB05-E1B098789C38}"/>
              </a:ext>
            </a:extLst>
          </p:cNvPr>
          <p:cNvSpPr txBox="1"/>
          <p:nvPr/>
        </p:nvSpPr>
        <p:spPr>
          <a:xfrm>
            <a:off x="4998533" y="4419138"/>
            <a:ext cx="27741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3"/>
              </a:rPr>
              <a:t>veroni diagram</a:t>
            </a:r>
            <a:r>
              <a:rPr lang="en-US" sz="1350" dirty="0"/>
              <a:t>: add lines for regions of points closest to each centroid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1746A61-5202-86FA-F22D-72FA72AE3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2" y="1232759"/>
            <a:ext cx="3146233" cy="31957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8"/>
          <p:cNvSpPr>
            <a:spLocks noGrp="1" noRot="1" noChangeArrowheads="1"/>
          </p:cNvSpPr>
          <p:nvPr>
            <p:ph type="title"/>
          </p:nvPr>
        </p:nvSpPr>
        <p:spPr>
          <a:xfrm>
            <a:off x="1438603" y="575441"/>
            <a:ext cx="6172200" cy="720329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K-Means Clustering</a:t>
            </a:r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1536152" y="1371599"/>
            <a:ext cx="3117056" cy="371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17885" indent="-217885"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K-Means ( k , data )</a:t>
            </a:r>
          </a:p>
          <a:p>
            <a:pPr marL="217885" indent="-217885">
              <a:buFontTx/>
              <a:buChar char="•"/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Randomly choose k cluster center locations (centroids)</a:t>
            </a:r>
          </a:p>
          <a:p>
            <a:pPr marL="217885" indent="-217885">
              <a:buFontTx/>
              <a:buChar char="•"/>
              <a:defRPr/>
            </a:pPr>
            <a:r>
              <a:rPr lang="en-US" sz="2100" dirty="0">
                <a:latin typeface="Garamond" charset="0"/>
              </a:rPr>
              <a:t>Loop until convergence</a:t>
            </a:r>
          </a:p>
          <a:p>
            <a:pPr marL="600075" lvl="1" indent="-210741">
              <a:buFontTx/>
              <a:buChar char="•"/>
              <a:defRPr/>
            </a:pPr>
            <a:r>
              <a:rPr lang="en-US" sz="1350" dirty="0">
                <a:solidFill>
                  <a:srgbClr val="7F7F7F"/>
                </a:solidFill>
                <a:latin typeface="Garamond" charset="0"/>
              </a:rPr>
              <a:t>Assign each point to the cluster of the closest centroid</a:t>
            </a:r>
          </a:p>
          <a:p>
            <a:pPr marL="600075" lvl="1" indent="-210741">
              <a:buFontTx/>
              <a:buChar char="•"/>
              <a:defRPr/>
            </a:pPr>
            <a:r>
              <a:rPr lang="en-US" sz="1350" dirty="0">
                <a:latin typeface="Garamond" charset="0"/>
              </a:rPr>
              <a:t>Re-estimate the cluster centroids based on the data assigned to each</a:t>
            </a:r>
          </a:p>
          <a:p>
            <a:pPr marL="257175" indent="-210741">
              <a:buFontTx/>
              <a:buChar char="•"/>
              <a:defRPr/>
            </a:pPr>
            <a:r>
              <a:rPr lang="en-US" sz="2100" dirty="0">
                <a:solidFill>
                  <a:srgbClr val="7F7F7F"/>
                </a:solidFill>
                <a:latin typeface="Garamond" charset="0"/>
              </a:rPr>
              <a:t>Convergence: no point is assigned to a different cluster</a:t>
            </a:r>
          </a:p>
          <a:p>
            <a:pPr marL="46434">
              <a:defRPr/>
            </a:pPr>
            <a:endParaRPr lang="en-US" sz="1350" dirty="0">
              <a:solidFill>
                <a:srgbClr val="7F7F7F"/>
              </a:solidFill>
              <a:latin typeface="Garamond" charset="0"/>
            </a:endParaRPr>
          </a:p>
        </p:txBody>
      </p:sp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39F06ED7-EF45-A6B0-7617-A74C24D8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12" y="1371599"/>
            <a:ext cx="3490138" cy="358922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4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325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MBC-powerpoint-presentation-16-9 (1)" id="{56CE7328-5122-FF49-9D1A-B2575E5E25B6}" vid="{0D00BCDD-6C86-CE42-81B5-D7F30E55E7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1107</Words>
  <Application>Microsoft Macintosh PowerPoint</Application>
  <PresentationFormat>On-screen Show (16:9)</PresentationFormat>
  <Paragraphs>163</Paragraphs>
  <Slides>32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.AppleSystemUIFont</vt:lpstr>
      <vt:lpstr>Arial</vt:lpstr>
      <vt:lpstr>Calibri</vt:lpstr>
      <vt:lpstr>Courier</vt:lpstr>
      <vt:lpstr>Garamond</vt:lpstr>
      <vt:lpstr>Lucida Sans</vt:lpstr>
      <vt:lpstr>Times New Roman</vt:lpstr>
      <vt:lpstr>Office Theme</vt:lpstr>
      <vt:lpstr>Equation</vt:lpstr>
      <vt:lpstr>CMSC 471</vt:lpstr>
      <vt:lpstr>Unsupervised Learning</vt:lpstr>
      <vt:lpstr>Clustering algorithms</vt:lpstr>
      <vt:lpstr>Clustering Data</vt:lpstr>
      <vt:lpstr>(1) K-Means Clustering</vt:lpstr>
      <vt:lpstr>PowerPoint Presentation</vt:lpstr>
      <vt:lpstr>distance, centroids</vt:lpstr>
      <vt:lpstr>K-Means Clustering</vt:lpstr>
      <vt:lpstr>K-Means Clustering</vt:lpstr>
      <vt:lpstr>K-Means Clustering</vt:lpstr>
      <vt:lpstr>Visualizing k-means: http://bit.ly/471kmean</vt:lpstr>
      <vt:lpstr>Problems with K-Means</vt:lpstr>
      <vt:lpstr>(2) Hierarchical clustering</vt:lpstr>
      <vt:lpstr>Hierarchical clustering advantages</vt:lpstr>
      <vt:lpstr>Divisive hierarchical clustering</vt:lpstr>
      <vt:lpstr>Divisive clustering</vt:lpstr>
      <vt:lpstr>Divisive clustering</vt:lpstr>
      <vt:lpstr>Divisive clustering</vt:lpstr>
      <vt:lpstr>Divisive clustering</vt:lpstr>
      <vt:lpstr>Divisive clustering</vt:lpstr>
      <vt:lpstr>Divisive clustering</vt:lpstr>
      <vt:lpstr>Divisive clustering</vt:lpstr>
      <vt:lpstr>PowerPoint Presentation</vt:lpstr>
      <vt:lpstr>Hierarchical Agglomerative Clustering</vt:lpstr>
      <vt:lpstr>Distance between clusters</vt:lpstr>
      <vt:lpstr>Distance between clusters</vt:lpstr>
      <vt:lpstr>Distance between clusters</vt:lpstr>
      <vt:lpstr>Distance between clusters</vt:lpstr>
      <vt:lpstr>Knowing when to stop</vt:lpstr>
      <vt:lpstr>(3) DBSCAN Algorithm</vt:lpstr>
      <vt:lpstr>PowerPoint Presentation</vt:lpstr>
      <vt:lpstr>DBSCAN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471</dc:title>
  <dc:creator>Anantaa Kotal</dc:creator>
  <cp:lastModifiedBy>Anantaa Kotal</cp:lastModifiedBy>
  <cp:revision>1</cp:revision>
  <dcterms:created xsi:type="dcterms:W3CDTF">2022-11-11T23:05:29Z</dcterms:created>
  <dcterms:modified xsi:type="dcterms:W3CDTF">2022-11-11T23:23:19Z</dcterms:modified>
</cp:coreProperties>
</file>